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
  </p:notesMasterIdLst>
  <p:sldIdLst>
    <p:sldId id="256" r:id="rId3"/>
    <p:sldId id="352" r:id="rId4"/>
    <p:sldId id="353" r:id="rId5"/>
    <p:sldId id="364" r:id="rId6"/>
    <p:sldId id="356" r:id="rId7"/>
    <p:sldId id="257" r:id="rId8"/>
    <p:sldId id="365" r:id="rId9"/>
    <p:sldId id="366" r:id="rId10"/>
    <p:sldId id="368" r:id="rId11"/>
    <p:sldId id="367" r:id="rId12"/>
    <p:sldId id="354" r:id="rId13"/>
    <p:sldId id="376" r:id="rId14"/>
    <p:sldId id="377" r:id="rId1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3" d="100"/>
          <a:sy n="63" d="100"/>
        </p:scale>
        <p:origin x="13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_rels/data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7A97AB-DD52-4ADC-B334-CB21C8B8047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fr-FR"/>
        </a:p>
      </dgm:t>
    </dgm:pt>
    <dgm:pt modelId="{BDC14409-C0F7-4630-952C-7CE78194A6F4}">
      <dgm:prSet phldrT="[Texte]"/>
      <dgm:spPr/>
      <dgm:t>
        <a:bodyPr/>
        <a:lstStyle/>
        <a:p>
          <a:r>
            <a:rPr lang="fr-FR" dirty="0"/>
            <a:t>IAR Embedded Workbench</a:t>
          </a:r>
        </a:p>
      </dgm:t>
    </dgm:pt>
    <dgm:pt modelId="{4E8AE469-70D4-43FA-B1E6-0DF5725EE184}" type="parTrans" cxnId="{BB15E51B-A2B7-4B06-9475-928D6FA27A62}">
      <dgm:prSet/>
      <dgm:spPr/>
      <dgm:t>
        <a:bodyPr/>
        <a:lstStyle/>
        <a:p>
          <a:endParaRPr lang="fr-FR"/>
        </a:p>
      </dgm:t>
    </dgm:pt>
    <dgm:pt modelId="{D371122F-F196-4448-99D5-F5ACFCE83CFB}" type="sibTrans" cxnId="{BB15E51B-A2B7-4B06-9475-928D6FA27A62}">
      <dgm:prSet/>
      <dgm:spPr/>
      <dgm:t>
        <a:bodyPr/>
        <a:lstStyle/>
        <a:p>
          <a:endParaRPr lang="fr-FR"/>
        </a:p>
      </dgm:t>
    </dgm:pt>
    <dgm:pt modelId="{2E4B557E-5F79-472C-BB67-B074B6C18327}">
      <dgm:prSet phldrT="[Texte]"/>
      <dgm:spPr/>
      <dgm:t>
        <a:bodyPr/>
        <a:lstStyle/>
        <a:p>
          <a:r>
            <a:rPr lang="fr-FR" dirty="0"/>
            <a:t>STM32Cube MX2</a:t>
          </a:r>
        </a:p>
      </dgm:t>
    </dgm:pt>
    <dgm:pt modelId="{3ED492FE-C45B-4DF8-B045-4A11D6161F4A}" type="parTrans" cxnId="{E718BBFA-C352-4E28-A083-09EF59517B40}">
      <dgm:prSet/>
      <dgm:spPr/>
      <dgm:t>
        <a:bodyPr/>
        <a:lstStyle/>
        <a:p>
          <a:endParaRPr lang="fr-FR"/>
        </a:p>
      </dgm:t>
    </dgm:pt>
    <dgm:pt modelId="{72202501-88EA-40A5-883E-1338E22D71AE}" type="sibTrans" cxnId="{E718BBFA-C352-4E28-A083-09EF59517B40}">
      <dgm:prSet/>
      <dgm:spPr/>
      <dgm:t>
        <a:bodyPr/>
        <a:lstStyle/>
        <a:p>
          <a:endParaRPr lang="fr-FR"/>
        </a:p>
      </dgm:t>
    </dgm:pt>
    <dgm:pt modelId="{240A6DC7-CF6F-4D33-A65A-359A7392AFDE}">
      <dgm:prSet phldrT="[Texte]"/>
      <dgm:spPr/>
      <dgm:t>
        <a:bodyPr/>
        <a:lstStyle/>
        <a:p>
          <a:r>
            <a:rPr lang="fr-FR" dirty="0"/>
            <a:t>STM32 Cube VS code</a:t>
          </a:r>
        </a:p>
      </dgm:t>
    </dgm:pt>
    <dgm:pt modelId="{B149C44F-6EBD-4ADC-BE60-D570FD9D2601}" type="parTrans" cxnId="{7182BB91-C6A2-4A44-9BD7-C96318A3BC11}">
      <dgm:prSet/>
      <dgm:spPr/>
      <dgm:t>
        <a:bodyPr/>
        <a:lstStyle/>
        <a:p>
          <a:endParaRPr lang="fr-FR"/>
        </a:p>
      </dgm:t>
    </dgm:pt>
    <dgm:pt modelId="{2E13F1B5-80A8-4E3A-9F87-8EBD146735C5}" type="sibTrans" cxnId="{7182BB91-C6A2-4A44-9BD7-C96318A3BC11}">
      <dgm:prSet/>
      <dgm:spPr/>
      <dgm:t>
        <a:bodyPr/>
        <a:lstStyle/>
        <a:p>
          <a:endParaRPr lang="fr-FR"/>
        </a:p>
      </dgm:t>
    </dgm:pt>
    <dgm:pt modelId="{18755894-BC19-4B84-B9E5-7FFEFB375A1D}" type="pres">
      <dgm:prSet presAssocID="{907A97AB-DD52-4ADC-B334-CB21C8B80475}" presName="Name0" presStyleCnt="0">
        <dgm:presLayoutVars>
          <dgm:dir/>
          <dgm:resizeHandles val="exact"/>
        </dgm:presLayoutVars>
      </dgm:prSet>
      <dgm:spPr/>
    </dgm:pt>
    <dgm:pt modelId="{B4847503-4107-4BB1-975D-61EE3D3A1DBA}" type="pres">
      <dgm:prSet presAssocID="{BDC14409-C0F7-4630-952C-7CE78194A6F4}" presName="compNode" presStyleCnt="0"/>
      <dgm:spPr/>
    </dgm:pt>
    <dgm:pt modelId="{B2ABAEF5-7BC2-47D2-8135-54533EACD11B}" type="pres">
      <dgm:prSet presAssocID="{BDC14409-C0F7-4630-952C-7CE78194A6F4}" presName="pictRect" presStyleLbl="node1" presStyleIdx="0" presStyleCnt="3"/>
      <dgm:spPr>
        <a:blipFill rotWithShape="1">
          <a:blip xmlns:r="http://schemas.openxmlformats.org/officeDocument/2006/relationships" r:embed="rId1"/>
          <a:srcRect/>
          <a:stretch>
            <a:fillRect t="-7000" b="-7000"/>
          </a:stretch>
        </a:blipFill>
      </dgm:spPr>
    </dgm:pt>
    <dgm:pt modelId="{78A9B1EB-2766-495B-9B86-1B3640472919}" type="pres">
      <dgm:prSet presAssocID="{BDC14409-C0F7-4630-952C-7CE78194A6F4}" presName="textRect" presStyleLbl="revTx" presStyleIdx="0" presStyleCnt="3">
        <dgm:presLayoutVars>
          <dgm:bulletEnabled val="1"/>
        </dgm:presLayoutVars>
      </dgm:prSet>
      <dgm:spPr/>
    </dgm:pt>
    <dgm:pt modelId="{0FF59068-EF9B-4D62-B736-CB05F19ECDCE}" type="pres">
      <dgm:prSet presAssocID="{D371122F-F196-4448-99D5-F5ACFCE83CFB}" presName="sibTrans" presStyleLbl="sibTrans2D1" presStyleIdx="0" presStyleCnt="0"/>
      <dgm:spPr/>
    </dgm:pt>
    <dgm:pt modelId="{E501810F-8771-4829-95C6-2820A03599C1}" type="pres">
      <dgm:prSet presAssocID="{2E4B557E-5F79-472C-BB67-B074B6C18327}" presName="compNode" presStyleCnt="0"/>
      <dgm:spPr/>
    </dgm:pt>
    <dgm:pt modelId="{3BEA5FA5-DF6D-4330-BBB1-E1C3C2234E34}" type="pres">
      <dgm:prSet presAssocID="{2E4B557E-5F79-472C-BB67-B074B6C18327}" presName="pictRect" presStyleLbl="node1" presStyleIdx="1" presStyleCnt="3"/>
      <dgm:spPr>
        <a:blipFill rotWithShape="1">
          <a:blip xmlns:r="http://schemas.openxmlformats.org/officeDocument/2006/relationships" r:embed="rId2"/>
          <a:srcRect/>
          <a:stretch>
            <a:fillRect t="-23000" b="-23000"/>
          </a:stretch>
        </a:blipFill>
      </dgm:spPr>
    </dgm:pt>
    <dgm:pt modelId="{A13043D2-3517-4FAE-9CBD-80515098E398}" type="pres">
      <dgm:prSet presAssocID="{2E4B557E-5F79-472C-BB67-B074B6C18327}" presName="textRect" presStyleLbl="revTx" presStyleIdx="1" presStyleCnt="3">
        <dgm:presLayoutVars>
          <dgm:bulletEnabled val="1"/>
        </dgm:presLayoutVars>
      </dgm:prSet>
      <dgm:spPr/>
    </dgm:pt>
    <dgm:pt modelId="{F0430CC0-B12D-47B8-A80B-E80EF8D9E22B}" type="pres">
      <dgm:prSet presAssocID="{72202501-88EA-40A5-883E-1338E22D71AE}" presName="sibTrans" presStyleLbl="sibTrans2D1" presStyleIdx="0" presStyleCnt="0"/>
      <dgm:spPr/>
    </dgm:pt>
    <dgm:pt modelId="{9DD58288-2F5A-465D-8A1A-2B700F32E54A}" type="pres">
      <dgm:prSet presAssocID="{240A6DC7-CF6F-4D33-A65A-359A7392AFDE}" presName="compNode" presStyleCnt="0"/>
      <dgm:spPr/>
    </dgm:pt>
    <dgm:pt modelId="{A67ED0AF-4E18-458B-8D1A-5FBA5CBF178F}" type="pres">
      <dgm:prSet presAssocID="{240A6DC7-CF6F-4D33-A65A-359A7392AFDE}" presName="pictRect" presStyleLbl="node1" presStyleIdx="2" presStyleCnt="3"/>
      <dgm:spPr>
        <a:blipFill rotWithShape="1">
          <a:blip xmlns:r="http://schemas.openxmlformats.org/officeDocument/2006/relationships" r:embed="rId3"/>
          <a:srcRect/>
          <a:stretch>
            <a:fillRect t="-2000" b="-2000"/>
          </a:stretch>
        </a:blipFill>
      </dgm:spPr>
    </dgm:pt>
    <dgm:pt modelId="{6BFDE6D9-80A1-46F1-A977-E7779541E704}" type="pres">
      <dgm:prSet presAssocID="{240A6DC7-CF6F-4D33-A65A-359A7392AFDE}" presName="textRect" presStyleLbl="revTx" presStyleIdx="2" presStyleCnt="3">
        <dgm:presLayoutVars>
          <dgm:bulletEnabled val="1"/>
        </dgm:presLayoutVars>
      </dgm:prSet>
      <dgm:spPr/>
    </dgm:pt>
  </dgm:ptLst>
  <dgm:cxnLst>
    <dgm:cxn modelId="{BB15E51B-A2B7-4B06-9475-928D6FA27A62}" srcId="{907A97AB-DD52-4ADC-B334-CB21C8B80475}" destId="{BDC14409-C0F7-4630-952C-7CE78194A6F4}" srcOrd="0" destOrd="0" parTransId="{4E8AE469-70D4-43FA-B1E6-0DF5725EE184}" sibTransId="{D371122F-F196-4448-99D5-F5ACFCE83CFB}"/>
    <dgm:cxn modelId="{B46F113E-0BD5-4B02-AD82-B2499DCA01EF}" type="presOf" srcId="{907A97AB-DD52-4ADC-B334-CB21C8B80475}" destId="{18755894-BC19-4B84-B9E5-7FFEFB375A1D}" srcOrd="0" destOrd="0" presId="urn:microsoft.com/office/officeart/2005/8/layout/pList1"/>
    <dgm:cxn modelId="{ADF2C447-DC51-49F1-9471-FE551E537AC2}" type="presOf" srcId="{240A6DC7-CF6F-4D33-A65A-359A7392AFDE}" destId="{6BFDE6D9-80A1-46F1-A977-E7779541E704}" srcOrd="0" destOrd="0" presId="urn:microsoft.com/office/officeart/2005/8/layout/pList1"/>
    <dgm:cxn modelId="{225F7479-2011-461E-B6BD-DE431B42DDC4}" type="presOf" srcId="{BDC14409-C0F7-4630-952C-7CE78194A6F4}" destId="{78A9B1EB-2766-495B-9B86-1B3640472919}" srcOrd="0" destOrd="0" presId="urn:microsoft.com/office/officeart/2005/8/layout/pList1"/>
    <dgm:cxn modelId="{7182BB91-C6A2-4A44-9BD7-C96318A3BC11}" srcId="{907A97AB-DD52-4ADC-B334-CB21C8B80475}" destId="{240A6DC7-CF6F-4D33-A65A-359A7392AFDE}" srcOrd="2" destOrd="0" parTransId="{B149C44F-6EBD-4ADC-BE60-D570FD9D2601}" sibTransId="{2E13F1B5-80A8-4E3A-9F87-8EBD146735C5}"/>
    <dgm:cxn modelId="{344642C4-B6FD-409E-A7AB-28A9ABE8FCE2}" type="presOf" srcId="{D371122F-F196-4448-99D5-F5ACFCE83CFB}" destId="{0FF59068-EF9B-4D62-B736-CB05F19ECDCE}" srcOrd="0" destOrd="0" presId="urn:microsoft.com/office/officeart/2005/8/layout/pList1"/>
    <dgm:cxn modelId="{32D408C6-AAE2-4E69-9BFF-14700F1597F4}" type="presOf" srcId="{2E4B557E-5F79-472C-BB67-B074B6C18327}" destId="{A13043D2-3517-4FAE-9CBD-80515098E398}" srcOrd="0" destOrd="0" presId="urn:microsoft.com/office/officeart/2005/8/layout/pList1"/>
    <dgm:cxn modelId="{98E125D8-4EE2-40B1-B910-F5F138EBCF3E}" type="presOf" srcId="{72202501-88EA-40A5-883E-1338E22D71AE}" destId="{F0430CC0-B12D-47B8-A80B-E80EF8D9E22B}" srcOrd="0" destOrd="0" presId="urn:microsoft.com/office/officeart/2005/8/layout/pList1"/>
    <dgm:cxn modelId="{E718BBFA-C352-4E28-A083-09EF59517B40}" srcId="{907A97AB-DD52-4ADC-B334-CB21C8B80475}" destId="{2E4B557E-5F79-472C-BB67-B074B6C18327}" srcOrd="1" destOrd="0" parTransId="{3ED492FE-C45B-4DF8-B045-4A11D6161F4A}" sibTransId="{72202501-88EA-40A5-883E-1338E22D71AE}"/>
    <dgm:cxn modelId="{4E2F2C45-CBAF-41F5-815C-EC74FF7DA561}" type="presParOf" srcId="{18755894-BC19-4B84-B9E5-7FFEFB375A1D}" destId="{B4847503-4107-4BB1-975D-61EE3D3A1DBA}" srcOrd="0" destOrd="0" presId="urn:microsoft.com/office/officeart/2005/8/layout/pList1"/>
    <dgm:cxn modelId="{3C2C7774-677B-430D-9F40-614D6DB2E0FD}" type="presParOf" srcId="{B4847503-4107-4BB1-975D-61EE3D3A1DBA}" destId="{B2ABAEF5-7BC2-47D2-8135-54533EACD11B}" srcOrd="0" destOrd="0" presId="urn:microsoft.com/office/officeart/2005/8/layout/pList1"/>
    <dgm:cxn modelId="{2FCE91BC-2BFC-4523-B46A-D493B982E40D}" type="presParOf" srcId="{B4847503-4107-4BB1-975D-61EE3D3A1DBA}" destId="{78A9B1EB-2766-495B-9B86-1B3640472919}" srcOrd="1" destOrd="0" presId="urn:microsoft.com/office/officeart/2005/8/layout/pList1"/>
    <dgm:cxn modelId="{71FF3DF5-B4E5-4DD1-B9B5-2A21F8D55FFC}" type="presParOf" srcId="{18755894-BC19-4B84-B9E5-7FFEFB375A1D}" destId="{0FF59068-EF9B-4D62-B736-CB05F19ECDCE}" srcOrd="1" destOrd="0" presId="urn:microsoft.com/office/officeart/2005/8/layout/pList1"/>
    <dgm:cxn modelId="{056A5386-BD6F-4167-9D90-552879764A6A}" type="presParOf" srcId="{18755894-BC19-4B84-B9E5-7FFEFB375A1D}" destId="{E501810F-8771-4829-95C6-2820A03599C1}" srcOrd="2" destOrd="0" presId="urn:microsoft.com/office/officeart/2005/8/layout/pList1"/>
    <dgm:cxn modelId="{08A7DC13-4D16-431B-94CA-DC78229AC9B5}" type="presParOf" srcId="{E501810F-8771-4829-95C6-2820A03599C1}" destId="{3BEA5FA5-DF6D-4330-BBB1-E1C3C2234E34}" srcOrd="0" destOrd="0" presId="urn:microsoft.com/office/officeart/2005/8/layout/pList1"/>
    <dgm:cxn modelId="{524F4532-2291-42DE-9BC7-463677E8F705}" type="presParOf" srcId="{E501810F-8771-4829-95C6-2820A03599C1}" destId="{A13043D2-3517-4FAE-9CBD-80515098E398}" srcOrd="1" destOrd="0" presId="urn:microsoft.com/office/officeart/2005/8/layout/pList1"/>
    <dgm:cxn modelId="{5C2DF014-9FC9-49DD-A8CF-9C8199E95037}" type="presParOf" srcId="{18755894-BC19-4B84-B9E5-7FFEFB375A1D}" destId="{F0430CC0-B12D-47B8-A80B-E80EF8D9E22B}" srcOrd="3" destOrd="0" presId="urn:microsoft.com/office/officeart/2005/8/layout/pList1"/>
    <dgm:cxn modelId="{D4DA003D-2BEF-41DB-87AB-17B2CBFE3226}" type="presParOf" srcId="{18755894-BC19-4B84-B9E5-7FFEFB375A1D}" destId="{9DD58288-2F5A-465D-8A1A-2B700F32E54A}" srcOrd="4" destOrd="0" presId="urn:microsoft.com/office/officeart/2005/8/layout/pList1"/>
    <dgm:cxn modelId="{A7F5657D-5D60-45C2-BE25-07AAF9959AD4}" type="presParOf" srcId="{9DD58288-2F5A-465D-8A1A-2B700F32E54A}" destId="{A67ED0AF-4E18-458B-8D1A-5FBA5CBF178F}" srcOrd="0" destOrd="0" presId="urn:microsoft.com/office/officeart/2005/8/layout/pList1"/>
    <dgm:cxn modelId="{6419E000-23A5-4E60-A6DA-D3751ADF138C}" type="presParOf" srcId="{9DD58288-2F5A-465D-8A1A-2B700F32E54A}" destId="{6BFDE6D9-80A1-46F1-A977-E7779541E704}"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BAEF5-7BC2-47D2-8135-54533EACD11B}">
      <dsp:nvSpPr>
        <dsp:cNvPr id="0" name=""/>
        <dsp:cNvSpPr/>
      </dsp:nvSpPr>
      <dsp:spPr>
        <a:xfrm>
          <a:off x="1580" y="995264"/>
          <a:ext cx="2507657" cy="1727776"/>
        </a:xfrm>
        <a:prstGeom prst="roundRect">
          <a:avLst/>
        </a:prstGeom>
        <a:blipFill rotWithShape="1">
          <a:blip xmlns:r="http://schemas.openxmlformats.org/officeDocument/2006/relationships" r:embed="rId1"/>
          <a:srcRect/>
          <a:stretch>
            <a:fillRect t="-7000" b="-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A9B1EB-2766-495B-9B86-1B3640472919}">
      <dsp:nvSpPr>
        <dsp:cNvPr id="0" name=""/>
        <dsp:cNvSpPr/>
      </dsp:nvSpPr>
      <dsp:spPr>
        <a:xfrm>
          <a:off x="1580" y="2723040"/>
          <a:ext cx="2507657" cy="930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0" numCol="1" spcCol="1270" anchor="t" anchorCtr="0">
          <a:noAutofit/>
        </a:bodyPr>
        <a:lstStyle/>
        <a:p>
          <a:pPr marL="0" lvl="0" indent="0" algn="ctr" defTabSz="1155700">
            <a:lnSpc>
              <a:spcPct val="90000"/>
            </a:lnSpc>
            <a:spcBef>
              <a:spcPct val="0"/>
            </a:spcBef>
            <a:spcAft>
              <a:spcPct val="35000"/>
            </a:spcAft>
            <a:buNone/>
          </a:pPr>
          <a:r>
            <a:rPr lang="fr-FR" sz="2600" kern="1200" dirty="0"/>
            <a:t>IAR Embedded Workbench</a:t>
          </a:r>
        </a:p>
      </dsp:txBody>
      <dsp:txXfrm>
        <a:off x="1580" y="2723040"/>
        <a:ext cx="2507657" cy="930341"/>
      </dsp:txXfrm>
    </dsp:sp>
    <dsp:sp modelId="{3BEA5FA5-DF6D-4330-BBB1-E1C3C2234E34}">
      <dsp:nvSpPr>
        <dsp:cNvPr id="0" name=""/>
        <dsp:cNvSpPr/>
      </dsp:nvSpPr>
      <dsp:spPr>
        <a:xfrm>
          <a:off x="2760109" y="995264"/>
          <a:ext cx="2507657" cy="1727776"/>
        </a:xfrm>
        <a:prstGeom prst="roundRect">
          <a:avLst/>
        </a:prstGeom>
        <a:blipFill rotWithShape="1">
          <a:blip xmlns:r="http://schemas.openxmlformats.org/officeDocument/2006/relationships" r:embed="rId2"/>
          <a:srcRect/>
          <a:stretch>
            <a:fillRect t="-23000" b="-2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3043D2-3517-4FAE-9CBD-80515098E398}">
      <dsp:nvSpPr>
        <dsp:cNvPr id="0" name=""/>
        <dsp:cNvSpPr/>
      </dsp:nvSpPr>
      <dsp:spPr>
        <a:xfrm>
          <a:off x="2760109" y="2723040"/>
          <a:ext cx="2507657" cy="930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0" numCol="1" spcCol="1270" anchor="t" anchorCtr="0">
          <a:noAutofit/>
        </a:bodyPr>
        <a:lstStyle/>
        <a:p>
          <a:pPr marL="0" lvl="0" indent="0" algn="ctr" defTabSz="1155700">
            <a:lnSpc>
              <a:spcPct val="90000"/>
            </a:lnSpc>
            <a:spcBef>
              <a:spcPct val="0"/>
            </a:spcBef>
            <a:spcAft>
              <a:spcPct val="35000"/>
            </a:spcAft>
            <a:buNone/>
          </a:pPr>
          <a:r>
            <a:rPr lang="fr-FR" sz="2600" kern="1200" dirty="0"/>
            <a:t>STM32Cube MX2</a:t>
          </a:r>
        </a:p>
      </dsp:txBody>
      <dsp:txXfrm>
        <a:off x="2760109" y="2723040"/>
        <a:ext cx="2507657" cy="930341"/>
      </dsp:txXfrm>
    </dsp:sp>
    <dsp:sp modelId="{A67ED0AF-4E18-458B-8D1A-5FBA5CBF178F}">
      <dsp:nvSpPr>
        <dsp:cNvPr id="0" name=""/>
        <dsp:cNvSpPr/>
      </dsp:nvSpPr>
      <dsp:spPr>
        <a:xfrm>
          <a:off x="5518638" y="995264"/>
          <a:ext cx="2507657" cy="1727776"/>
        </a:xfrm>
        <a:prstGeom prst="roundRect">
          <a:avLst/>
        </a:prstGeom>
        <a:blipFill rotWithShape="1">
          <a:blip xmlns:r="http://schemas.openxmlformats.org/officeDocument/2006/relationships" r:embed="rId3"/>
          <a:srcRect/>
          <a:stretch>
            <a:fillRect t="-2000" b="-2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FDE6D9-80A1-46F1-A977-E7779541E704}">
      <dsp:nvSpPr>
        <dsp:cNvPr id="0" name=""/>
        <dsp:cNvSpPr/>
      </dsp:nvSpPr>
      <dsp:spPr>
        <a:xfrm>
          <a:off x="5518638" y="2723040"/>
          <a:ext cx="2507657" cy="930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0" numCol="1" spcCol="1270" anchor="t" anchorCtr="0">
          <a:noAutofit/>
        </a:bodyPr>
        <a:lstStyle/>
        <a:p>
          <a:pPr marL="0" lvl="0" indent="0" algn="ctr" defTabSz="1155700">
            <a:lnSpc>
              <a:spcPct val="90000"/>
            </a:lnSpc>
            <a:spcBef>
              <a:spcPct val="0"/>
            </a:spcBef>
            <a:spcAft>
              <a:spcPct val="35000"/>
            </a:spcAft>
            <a:buNone/>
          </a:pPr>
          <a:r>
            <a:rPr lang="fr-FR" sz="2600" kern="1200" dirty="0"/>
            <a:t>STM32 Cube VS code</a:t>
          </a:r>
        </a:p>
      </dsp:txBody>
      <dsp:txXfrm>
        <a:off x="5518638" y="2723040"/>
        <a:ext cx="2507657" cy="930341"/>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2F3BF2-601B-4084-87F8-6B2504E7F42A}" type="datetimeFigureOut">
              <a:rPr lang="fr-FR" smtClean="0"/>
              <a:t>25/07/2024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77D05A-A37B-40B7-AC75-947657A1ABAB}" type="slidenum">
              <a:rPr lang="fr-FR" smtClean="0"/>
              <a:t>‹N°›</a:t>
            </a:fld>
            <a:endParaRPr lang="fr-FR"/>
          </a:p>
        </p:txBody>
      </p:sp>
    </p:spTree>
    <p:extLst>
      <p:ext uri="{BB962C8B-B14F-4D97-AF65-F5344CB8AC3E}">
        <p14:creationId xmlns:p14="http://schemas.microsoft.com/office/powerpoint/2010/main" val="808278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E11C2C9-7A2C-4707-9176-1BBD629C3347}" type="slidenum">
              <a:rPr lang="fr-FR" smtClean="0"/>
              <a:t>3</a:t>
            </a:fld>
            <a:endParaRPr lang="fr-FR"/>
          </a:p>
        </p:txBody>
      </p:sp>
    </p:spTree>
    <p:extLst>
      <p:ext uri="{BB962C8B-B14F-4D97-AF65-F5344CB8AC3E}">
        <p14:creationId xmlns:p14="http://schemas.microsoft.com/office/powerpoint/2010/main" val="3629134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11C2C9-7A2C-4707-9176-1BBD629C3347}"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35873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E11C2C9-7A2C-4707-9176-1BBD629C3347}" type="slidenum">
              <a:rPr lang="fr-FR" smtClean="0"/>
              <a:t>11</a:t>
            </a:fld>
            <a:endParaRPr lang="fr-FR"/>
          </a:p>
        </p:txBody>
      </p:sp>
    </p:spTree>
    <p:extLst>
      <p:ext uri="{BB962C8B-B14F-4D97-AF65-F5344CB8AC3E}">
        <p14:creationId xmlns:p14="http://schemas.microsoft.com/office/powerpoint/2010/main" val="3924191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E11C2C9-7A2C-4707-9176-1BBD629C3347}" type="slidenum">
              <a:rPr lang="fr-FR" smtClean="0"/>
              <a:t>12</a:t>
            </a:fld>
            <a:endParaRPr lang="fr-FR"/>
          </a:p>
        </p:txBody>
      </p:sp>
    </p:spTree>
    <p:extLst>
      <p:ext uri="{BB962C8B-B14F-4D97-AF65-F5344CB8AC3E}">
        <p14:creationId xmlns:p14="http://schemas.microsoft.com/office/powerpoint/2010/main" val="479814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E11C2C9-7A2C-4707-9176-1BBD629C3347}" type="slidenum">
              <a:rPr lang="fr-FR" smtClean="0"/>
              <a:t>13</a:t>
            </a:fld>
            <a:endParaRPr lang="fr-FR"/>
          </a:p>
        </p:txBody>
      </p:sp>
    </p:spTree>
    <p:extLst>
      <p:ext uri="{BB962C8B-B14F-4D97-AF65-F5344CB8AC3E}">
        <p14:creationId xmlns:p14="http://schemas.microsoft.com/office/powerpoint/2010/main" val="532237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A82062-AB10-9574-151B-7B009AEE2968}"/>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C47BAE8-9DDB-1494-5CCA-89B3AECEBC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3D93D68-0E5A-5B6B-E146-B56E9C89FB2E}"/>
              </a:ext>
            </a:extLst>
          </p:cNvPr>
          <p:cNvSpPr>
            <a:spLocks noGrp="1"/>
          </p:cNvSpPr>
          <p:nvPr>
            <p:ph type="dt" sz="half" idx="10"/>
          </p:nvPr>
        </p:nvSpPr>
        <p:spPr/>
        <p:txBody>
          <a:bodyPr/>
          <a:lstStyle/>
          <a:p>
            <a:fld id="{6D2C62E1-FF1A-4779-A90B-73E41C25F2B4}" type="datetimeFigureOut">
              <a:rPr lang="fr-FR" smtClean="0"/>
              <a:t>25/07/2024</a:t>
            </a:fld>
            <a:endParaRPr lang="fr-FR"/>
          </a:p>
        </p:txBody>
      </p:sp>
      <p:sp>
        <p:nvSpPr>
          <p:cNvPr id="5" name="Espace réservé du pied de page 4">
            <a:extLst>
              <a:ext uri="{FF2B5EF4-FFF2-40B4-BE49-F238E27FC236}">
                <a16:creationId xmlns:a16="http://schemas.microsoft.com/office/drawing/2014/main" id="{3C17FA10-EA66-0294-08D7-F7375DA6080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664306B-647E-E08E-A3A9-1C0E70845052}"/>
              </a:ext>
            </a:extLst>
          </p:cNvPr>
          <p:cNvSpPr>
            <a:spLocks noGrp="1"/>
          </p:cNvSpPr>
          <p:nvPr>
            <p:ph type="sldNum" sz="quarter" idx="12"/>
          </p:nvPr>
        </p:nvSpPr>
        <p:spPr/>
        <p:txBody>
          <a:bodyPr/>
          <a:lstStyle/>
          <a:p>
            <a:fld id="{67669DFE-2EDF-4C8D-9231-B2917B2D5F9F}" type="slidenum">
              <a:rPr lang="fr-FR" smtClean="0"/>
              <a:t>‹N°›</a:t>
            </a:fld>
            <a:endParaRPr lang="fr-FR"/>
          </a:p>
        </p:txBody>
      </p:sp>
    </p:spTree>
    <p:extLst>
      <p:ext uri="{BB962C8B-B14F-4D97-AF65-F5344CB8AC3E}">
        <p14:creationId xmlns:p14="http://schemas.microsoft.com/office/powerpoint/2010/main" val="2983567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FD4837-C3C6-9BED-FD70-BB6FA6DF486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88B15214-7D24-5F66-6BCD-B4B95FD4AC90}"/>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2D36515-BEBC-CDC3-60D6-2348FA50C9A3}"/>
              </a:ext>
            </a:extLst>
          </p:cNvPr>
          <p:cNvSpPr>
            <a:spLocks noGrp="1"/>
          </p:cNvSpPr>
          <p:nvPr>
            <p:ph type="dt" sz="half" idx="10"/>
          </p:nvPr>
        </p:nvSpPr>
        <p:spPr/>
        <p:txBody>
          <a:bodyPr/>
          <a:lstStyle/>
          <a:p>
            <a:fld id="{6D2C62E1-FF1A-4779-A90B-73E41C25F2B4}" type="datetimeFigureOut">
              <a:rPr lang="fr-FR" smtClean="0"/>
              <a:t>25/07/2024</a:t>
            </a:fld>
            <a:endParaRPr lang="fr-FR"/>
          </a:p>
        </p:txBody>
      </p:sp>
      <p:sp>
        <p:nvSpPr>
          <p:cNvPr id="5" name="Espace réservé du pied de page 4">
            <a:extLst>
              <a:ext uri="{FF2B5EF4-FFF2-40B4-BE49-F238E27FC236}">
                <a16:creationId xmlns:a16="http://schemas.microsoft.com/office/drawing/2014/main" id="{FCFC8B9A-6B94-ADCF-6DB0-9F3B26C85E9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29E5480-C558-D59E-A998-81E90895A8DD}"/>
              </a:ext>
            </a:extLst>
          </p:cNvPr>
          <p:cNvSpPr>
            <a:spLocks noGrp="1"/>
          </p:cNvSpPr>
          <p:nvPr>
            <p:ph type="sldNum" sz="quarter" idx="12"/>
          </p:nvPr>
        </p:nvSpPr>
        <p:spPr/>
        <p:txBody>
          <a:bodyPr/>
          <a:lstStyle/>
          <a:p>
            <a:fld id="{67669DFE-2EDF-4C8D-9231-B2917B2D5F9F}" type="slidenum">
              <a:rPr lang="fr-FR" smtClean="0"/>
              <a:t>‹N°›</a:t>
            </a:fld>
            <a:endParaRPr lang="fr-FR"/>
          </a:p>
        </p:txBody>
      </p:sp>
    </p:spTree>
    <p:extLst>
      <p:ext uri="{BB962C8B-B14F-4D97-AF65-F5344CB8AC3E}">
        <p14:creationId xmlns:p14="http://schemas.microsoft.com/office/powerpoint/2010/main" val="510588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7B14C28-96C1-BF06-4780-C4700675519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75687DF-E9B9-B864-1FDA-728497C4B4C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0B6C760-EFB4-EB0E-21B3-7344902389EB}"/>
              </a:ext>
            </a:extLst>
          </p:cNvPr>
          <p:cNvSpPr>
            <a:spLocks noGrp="1"/>
          </p:cNvSpPr>
          <p:nvPr>
            <p:ph type="dt" sz="half" idx="10"/>
          </p:nvPr>
        </p:nvSpPr>
        <p:spPr/>
        <p:txBody>
          <a:bodyPr/>
          <a:lstStyle/>
          <a:p>
            <a:fld id="{6D2C62E1-FF1A-4779-A90B-73E41C25F2B4}" type="datetimeFigureOut">
              <a:rPr lang="fr-FR" smtClean="0"/>
              <a:t>25/07/2024</a:t>
            </a:fld>
            <a:endParaRPr lang="fr-FR"/>
          </a:p>
        </p:txBody>
      </p:sp>
      <p:sp>
        <p:nvSpPr>
          <p:cNvPr id="5" name="Espace réservé du pied de page 4">
            <a:extLst>
              <a:ext uri="{FF2B5EF4-FFF2-40B4-BE49-F238E27FC236}">
                <a16:creationId xmlns:a16="http://schemas.microsoft.com/office/drawing/2014/main" id="{EAA90755-6018-F0B4-BCD6-BF94B258E71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2CB510E-583F-6C93-38C7-5993689A281A}"/>
              </a:ext>
            </a:extLst>
          </p:cNvPr>
          <p:cNvSpPr>
            <a:spLocks noGrp="1"/>
          </p:cNvSpPr>
          <p:nvPr>
            <p:ph type="sldNum" sz="quarter" idx="12"/>
          </p:nvPr>
        </p:nvSpPr>
        <p:spPr/>
        <p:txBody>
          <a:bodyPr/>
          <a:lstStyle/>
          <a:p>
            <a:fld id="{67669DFE-2EDF-4C8D-9231-B2917B2D5F9F}" type="slidenum">
              <a:rPr lang="fr-FR" smtClean="0"/>
              <a:t>‹N°›</a:t>
            </a:fld>
            <a:endParaRPr lang="fr-FR"/>
          </a:p>
        </p:txBody>
      </p:sp>
    </p:spTree>
    <p:extLst>
      <p:ext uri="{BB962C8B-B14F-4D97-AF65-F5344CB8AC3E}">
        <p14:creationId xmlns:p14="http://schemas.microsoft.com/office/powerpoint/2010/main" val="13780078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3108545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3264920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031776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025414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413552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4276314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39770109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351776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25F4F1-594A-9455-13E0-76F723D1EA0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A58472C-8A00-CE16-B9C7-4DF65FD9304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7E577D4-95D9-DCD8-95E0-046A32298AD7}"/>
              </a:ext>
            </a:extLst>
          </p:cNvPr>
          <p:cNvSpPr>
            <a:spLocks noGrp="1"/>
          </p:cNvSpPr>
          <p:nvPr>
            <p:ph type="dt" sz="half" idx="10"/>
          </p:nvPr>
        </p:nvSpPr>
        <p:spPr/>
        <p:txBody>
          <a:bodyPr/>
          <a:lstStyle/>
          <a:p>
            <a:fld id="{6D2C62E1-FF1A-4779-A90B-73E41C25F2B4}" type="datetimeFigureOut">
              <a:rPr lang="fr-FR" smtClean="0"/>
              <a:t>25/07/2024</a:t>
            </a:fld>
            <a:endParaRPr lang="fr-FR"/>
          </a:p>
        </p:txBody>
      </p:sp>
      <p:sp>
        <p:nvSpPr>
          <p:cNvPr id="5" name="Espace réservé du pied de page 4">
            <a:extLst>
              <a:ext uri="{FF2B5EF4-FFF2-40B4-BE49-F238E27FC236}">
                <a16:creationId xmlns:a16="http://schemas.microsoft.com/office/drawing/2014/main" id="{E36BC701-51D4-6362-930F-3A2F5B15C23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1F03D9A-9E3C-112F-38E5-FE8DE3BFCA94}"/>
              </a:ext>
            </a:extLst>
          </p:cNvPr>
          <p:cNvSpPr>
            <a:spLocks noGrp="1"/>
          </p:cNvSpPr>
          <p:nvPr>
            <p:ph type="sldNum" sz="quarter" idx="12"/>
          </p:nvPr>
        </p:nvSpPr>
        <p:spPr/>
        <p:txBody>
          <a:bodyPr/>
          <a:lstStyle/>
          <a:p>
            <a:fld id="{67669DFE-2EDF-4C8D-9231-B2917B2D5F9F}" type="slidenum">
              <a:rPr lang="fr-FR" smtClean="0"/>
              <a:t>‹N°›</a:t>
            </a:fld>
            <a:endParaRPr lang="fr-FR"/>
          </a:p>
        </p:txBody>
      </p:sp>
    </p:spTree>
    <p:extLst>
      <p:ext uri="{BB962C8B-B14F-4D97-AF65-F5344CB8AC3E}">
        <p14:creationId xmlns:p14="http://schemas.microsoft.com/office/powerpoint/2010/main" val="23432846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2039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835282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3982021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6C5E01-A70C-F68D-6A9B-26D64066AF5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82E44BC-702C-8FC2-4FE0-E5CE8ECD2E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D63B0EF-B27E-5D80-5EED-15783381CDCA}"/>
              </a:ext>
            </a:extLst>
          </p:cNvPr>
          <p:cNvSpPr>
            <a:spLocks noGrp="1"/>
          </p:cNvSpPr>
          <p:nvPr>
            <p:ph type="dt" sz="half" idx="10"/>
          </p:nvPr>
        </p:nvSpPr>
        <p:spPr/>
        <p:txBody>
          <a:bodyPr/>
          <a:lstStyle/>
          <a:p>
            <a:fld id="{6D2C62E1-FF1A-4779-A90B-73E41C25F2B4}" type="datetimeFigureOut">
              <a:rPr lang="fr-FR" smtClean="0"/>
              <a:t>25/07/2024</a:t>
            </a:fld>
            <a:endParaRPr lang="fr-FR"/>
          </a:p>
        </p:txBody>
      </p:sp>
      <p:sp>
        <p:nvSpPr>
          <p:cNvPr id="5" name="Espace réservé du pied de page 4">
            <a:extLst>
              <a:ext uri="{FF2B5EF4-FFF2-40B4-BE49-F238E27FC236}">
                <a16:creationId xmlns:a16="http://schemas.microsoft.com/office/drawing/2014/main" id="{336BB2C9-FD3C-78EA-9FFE-EA131D7874F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B2CA5D1-F075-A8F5-0D65-106C8055755C}"/>
              </a:ext>
            </a:extLst>
          </p:cNvPr>
          <p:cNvSpPr>
            <a:spLocks noGrp="1"/>
          </p:cNvSpPr>
          <p:nvPr>
            <p:ph type="sldNum" sz="quarter" idx="12"/>
          </p:nvPr>
        </p:nvSpPr>
        <p:spPr/>
        <p:txBody>
          <a:bodyPr/>
          <a:lstStyle/>
          <a:p>
            <a:fld id="{67669DFE-2EDF-4C8D-9231-B2917B2D5F9F}" type="slidenum">
              <a:rPr lang="fr-FR" smtClean="0"/>
              <a:t>‹N°›</a:t>
            </a:fld>
            <a:endParaRPr lang="fr-FR"/>
          </a:p>
        </p:txBody>
      </p:sp>
    </p:spTree>
    <p:extLst>
      <p:ext uri="{BB962C8B-B14F-4D97-AF65-F5344CB8AC3E}">
        <p14:creationId xmlns:p14="http://schemas.microsoft.com/office/powerpoint/2010/main" val="2190358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415717-5F40-A847-A36D-D24FF8307CB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F698B70-1E98-6C3B-9553-01A9BA35C10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00D3E3AE-10C0-9262-5C3B-79E484B6BF8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0C9A7BA-C02D-797D-825E-2CD91341468B}"/>
              </a:ext>
            </a:extLst>
          </p:cNvPr>
          <p:cNvSpPr>
            <a:spLocks noGrp="1"/>
          </p:cNvSpPr>
          <p:nvPr>
            <p:ph type="dt" sz="half" idx="10"/>
          </p:nvPr>
        </p:nvSpPr>
        <p:spPr/>
        <p:txBody>
          <a:bodyPr/>
          <a:lstStyle/>
          <a:p>
            <a:fld id="{6D2C62E1-FF1A-4779-A90B-73E41C25F2B4}" type="datetimeFigureOut">
              <a:rPr lang="fr-FR" smtClean="0"/>
              <a:t>25/07/2024</a:t>
            </a:fld>
            <a:endParaRPr lang="fr-FR"/>
          </a:p>
        </p:txBody>
      </p:sp>
      <p:sp>
        <p:nvSpPr>
          <p:cNvPr id="6" name="Espace réservé du pied de page 5">
            <a:extLst>
              <a:ext uri="{FF2B5EF4-FFF2-40B4-BE49-F238E27FC236}">
                <a16:creationId xmlns:a16="http://schemas.microsoft.com/office/drawing/2014/main" id="{6A018426-2A9E-9AC0-C5C2-810BB28E9FC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FAC4646-1980-48CF-7FED-8CC7A68B2B0B}"/>
              </a:ext>
            </a:extLst>
          </p:cNvPr>
          <p:cNvSpPr>
            <a:spLocks noGrp="1"/>
          </p:cNvSpPr>
          <p:nvPr>
            <p:ph type="sldNum" sz="quarter" idx="12"/>
          </p:nvPr>
        </p:nvSpPr>
        <p:spPr/>
        <p:txBody>
          <a:bodyPr/>
          <a:lstStyle/>
          <a:p>
            <a:fld id="{67669DFE-2EDF-4C8D-9231-B2917B2D5F9F}" type="slidenum">
              <a:rPr lang="fr-FR" smtClean="0"/>
              <a:t>‹N°›</a:t>
            </a:fld>
            <a:endParaRPr lang="fr-FR"/>
          </a:p>
        </p:txBody>
      </p:sp>
    </p:spTree>
    <p:extLst>
      <p:ext uri="{BB962C8B-B14F-4D97-AF65-F5344CB8AC3E}">
        <p14:creationId xmlns:p14="http://schemas.microsoft.com/office/powerpoint/2010/main" val="1415598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0701D5-83C6-54EC-6E81-C9F0DEAE288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F7AA666-33F2-2E68-B228-2DE8FC744B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0F0DAA0-31FF-0926-D9DA-75788FB9A74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2817846-A430-D404-6998-880686EA41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52E6093-2D1C-03F0-EC26-1639285D169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4B6586C6-1B70-E985-87FE-ED09EAA766C4}"/>
              </a:ext>
            </a:extLst>
          </p:cNvPr>
          <p:cNvSpPr>
            <a:spLocks noGrp="1"/>
          </p:cNvSpPr>
          <p:nvPr>
            <p:ph type="dt" sz="half" idx="10"/>
          </p:nvPr>
        </p:nvSpPr>
        <p:spPr/>
        <p:txBody>
          <a:bodyPr/>
          <a:lstStyle/>
          <a:p>
            <a:fld id="{6D2C62E1-FF1A-4779-A90B-73E41C25F2B4}" type="datetimeFigureOut">
              <a:rPr lang="fr-FR" smtClean="0"/>
              <a:t>25/07/2024</a:t>
            </a:fld>
            <a:endParaRPr lang="fr-FR"/>
          </a:p>
        </p:txBody>
      </p:sp>
      <p:sp>
        <p:nvSpPr>
          <p:cNvPr id="8" name="Espace réservé du pied de page 7">
            <a:extLst>
              <a:ext uri="{FF2B5EF4-FFF2-40B4-BE49-F238E27FC236}">
                <a16:creationId xmlns:a16="http://schemas.microsoft.com/office/drawing/2014/main" id="{4FC43EDC-236C-E713-AF8F-9D717AB5EDB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A92B2CE-48CE-2586-201B-39248F541D76}"/>
              </a:ext>
            </a:extLst>
          </p:cNvPr>
          <p:cNvSpPr>
            <a:spLocks noGrp="1"/>
          </p:cNvSpPr>
          <p:nvPr>
            <p:ph type="sldNum" sz="quarter" idx="12"/>
          </p:nvPr>
        </p:nvSpPr>
        <p:spPr/>
        <p:txBody>
          <a:bodyPr/>
          <a:lstStyle/>
          <a:p>
            <a:fld id="{67669DFE-2EDF-4C8D-9231-B2917B2D5F9F}" type="slidenum">
              <a:rPr lang="fr-FR" smtClean="0"/>
              <a:t>‹N°›</a:t>
            </a:fld>
            <a:endParaRPr lang="fr-FR"/>
          </a:p>
        </p:txBody>
      </p:sp>
    </p:spTree>
    <p:extLst>
      <p:ext uri="{BB962C8B-B14F-4D97-AF65-F5344CB8AC3E}">
        <p14:creationId xmlns:p14="http://schemas.microsoft.com/office/powerpoint/2010/main" val="3182920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0CED2A-3B42-CC12-22C1-F2E41EFEA77D}"/>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6DAEB36-7ADC-72E0-499E-F3AB44367AD8}"/>
              </a:ext>
            </a:extLst>
          </p:cNvPr>
          <p:cNvSpPr>
            <a:spLocks noGrp="1"/>
          </p:cNvSpPr>
          <p:nvPr>
            <p:ph type="dt" sz="half" idx="10"/>
          </p:nvPr>
        </p:nvSpPr>
        <p:spPr/>
        <p:txBody>
          <a:bodyPr/>
          <a:lstStyle/>
          <a:p>
            <a:fld id="{6D2C62E1-FF1A-4779-A90B-73E41C25F2B4}" type="datetimeFigureOut">
              <a:rPr lang="fr-FR" smtClean="0"/>
              <a:t>25/07/2024</a:t>
            </a:fld>
            <a:endParaRPr lang="fr-FR"/>
          </a:p>
        </p:txBody>
      </p:sp>
      <p:sp>
        <p:nvSpPr>
          <p:cNvPr id="4" name="Espace réservé du pied de page 3">
            <a:extLst>
              <a:ext uri="{FF2B5EF4-FFF2-40B4-BE49-F238E27FC236}">
                <a16:creationId xmlns:a16="http://schemas.microsoft.com/office/drawing/2014/main" id="{FB337D87-1FFF-751E-05A1-084A17DE4487}"/>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2E320B1-849A-B4A6-1389-320312CF7A54}"/>
              </a:ext>
            </a:extLst>
          </p:cNvPr>
          <p:cNvSpPr>
            <a:spLocks noGrp="1"/>
          </p:cNvSpPr>
          <p:nvPr>
            <p:ph type="sldNum" sz="quarter" idx="12"/>
          </p:nvPr>
        </p:nvSpPr>
        <p:spPr/>
        <p:txBody>
          <a:bodyPr/>
          <a:lstStyle/>
          <a:p>
            <a:fld id="{67669DFE-2EDF-4C8D-9231-B2917B2D5F9F}" type="slidenum">
              <a:rPr lang="fr-FR" smtClean="0"/>
              <a:t>‹N°›</a:t>
            </a:fld>
            <a:endParaRPr lang="fr-FR"/>
          </a:p>
        </p:txBody>
      </p:sp>
    </p:spTree>
    <p:extLst>
      <p:ext uri="{BB962C8B-B14F-4D97-AF65-F5344CB8AC3E}">
        <p14:creationId xmlns:p14="http://schemas.microsoft.com/office/powerpoint/2010/main" val="287192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4F6DB18-B4F5-876A-71E4-BDEDF622C4B3}"/>
              </a:ext>
            </a:extLst>
          </p:cNvPr>
          <p:cNvSpPr>
            <a:spLocks noGrp="1"/>
          </p:cNvSpPr>
          <p:nvPr>
            <p:ph type="dt" sz="half" idx="10"/>
          </p:nvPr>
        </p:nvSpPr>
        <p:spPr/>
        <p:txBody>
          <a:bodyPr/>
          <a:lstStyle/>
          <a:p>
            <a:fld id="{6D2C62E1-FF1A-4779-A90B-73E41C25F2B4}" type="datetimeFigureOut">
              <a:rPr lang="fr-FR" smtClean="0"/>
              <a:t>25/07/2024</a:t>
            </a:fld>
            <a:endParaRPr lang="fr-FR"/>
          </a:p>
        </p:txBody>
      </p:sp>
      <p:sp>
        <p:nvSpPr>
          <p:cNvPr id="3" name="Espace réservé du pied de page 2">
            <a:extLst>
              <a:ext uri="{FF2B5EF4-FFF2-40B4-BE49-F238E27FC236}">
                <a16:creationId xmlns:a16="http://schemas.microsoft.com/office/drawing/2014/main" id="{98518D78-05E5-31E5-5DBC-8FA55C27082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3423BE27-A459-6A27-A114-1F319015901C}"/>
              </a:ext>
            </a:extLst>
          </p:cNvPr>
          <p:cNvSpPr>
            <a:spLocks noGrp="1"/>
          </p:cNvSpPr>
          <p:nvPr>
            <p:ph type="sldNum" sz="quarter" idx="12"/>
          </p:nvPr>
        </p:nvSpPr>
        <p:spPr/>
        <p:txBody>
          <a:bodyPr/>
          <a:lstStyle/>
          <a:p>
            <a:fld id="{67669DFE-2EDF-4C8D-9231-B2917B2D5F9F}" type="slidenum">
              <a:rPr lang="fr-FR" smtClean="0"/>
              <a:t>‹N°›</a:t>
            </a:fld>
            <a:endParaRPr lang="fr-FR"/>
          </a:p>
        </p:txBody>
      </p:sp>
    </p:spTree>
    <p:extLst>
      <p:ext uri="{BB962C8B-B14F-4D97-AF65-F5344CB8AC3E}">
        <p14:creationId xmlns:p14="http://schemas.microsoft.com/office/powerpoint/2010/main" val="2236100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58AB9C-778C-4796-4B12-477F72D957B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AA39AA36-A934-B307-9B32-9F312D0166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4F5DF0E-6FD1-1DA7-D6A4-523840E19D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26AA3C9-E705-A9EC-8A6E-3CE77DA237E3}"/>
              </a:ext>
            </a:extLst>
          </p:cNvPr>
          <p:cNvSpPr>
            <a:spLocks noGrp="1"/>
          </p:cNvSpPr>
          <p:nvPr>
            <p:ph type="dt" sz="half" idx="10"/>
          </p:nvPr>
        </p:nvSpPr>
        <p:spPr/>
        <p:txBody>
          <a:bodyPr/>
          <a:lstStyle/>
          <a:p>
            <a:fld id="{6D2C62E1-FF1A-4779-A90B-73E41C25F2B4}" type="datetimeFigureOut">
              <a:rPr lang="fr-FR" smtClean="0"/>
              <a:t>25/07/2024</a:t>
            </a:fld>
            <a:endParaRPr lang="fr-FR"/>
          </a:p>
        </p:txBody>
      </p:sp>
      <p:sp>
        <p:nvSpPr>
          <p:cNvPr id="6" name="Espace réservé du pied de page 5">
            <a:extLst>
              <a:ext uri="{FF2B5EF4-FFF2-40B4-BE49-F238E27FC236}">
                <a16:creationId xmlns:a16="http://schemas.microsoft.com/office/drawing/2014/main" id="{F9B28628-3CE3-1B31-EE45-EF3FAB20FAB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369F30F-90C4-7C5B-3A96-CB857B120DCD}"/>
              </a:ext>
            </a:extLst>
          </p:cNvPr>
          <p:cNvSpPr>
            <a:spLocks noGrp="1"/>
          </p:cNvSpPr>
          <p:nvPr>
            <p:ph type="sldNum" sz="quarter" idx="12"/>
          </p:nvPr>
        </p:nvSpPr>
        <p:spPr/>
        <p:txBody>
          <a:bodyPr/>
          <a:lstStyle/>
          <a:p>
            <a:fld id="{67669DFE-2EDF-4C8D-9231-B2917B2D5F9F}" type="slidenum">
              <a:rPr lang="fr-FR" smtClean="0"/>
              <a:t>‹N°›</a:t>
            </a:fld>
            <a:endParaRPr lang="fr-FR"/>
          </a:p>
        </p:txBody>
      </p:sp>
    </p:spTree>
    <p:extLst>
      <p:ext uri="{BB962C8B-B14F-4D97-AF65-F5344CB8AC3E}">
        <p14:creationId xmlns:p14="http://schemas.microsoft.com/office/powerpoint/2010/main" val="2689760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890D11-7A68-1428-0238-97EF98963A0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1AA4226-4DAA-DA11-2E2A-5C151DA640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A0C9146-2003-9A73-7731-F25A83F80C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DCF34F1-5BAB-EAF9-CB37-D5B13E745BD4}"/>
              </a:ext>
            </a:extLst>
          </p:cNvPr>
          <p:cNvSpPr>
            <a:spLocks noGrp="1"/>
          </p:cNvSpPr>
          <p:nvPr>
            <p:ph type="dt" sz="half" idx="10"/>
          </p:nvPr>
        </p:nvSpPr>
        <p:spPr/>
        <p:txBody>
          <a:bodyPr/>
          <a:lstStyle/>
          <a:p>
            <a:fld id="{6D2C62E1-FF1A-4779-A90B-73E41C25F2B4}" type="datetimeFigureOut">
              <a:rPr lang="fr-FR" smtClean="0"/>
              <a:t>25/07/2024</a:t>
            </a:fld>
            <a:endParaRPr lang="fr-FR"/>
          </a:p>
        </p:txBody>
      </p:sp>
      <p:sp>
        <p:nvSpPr>
          <p:cNvPr id="6" name="Espace réservé du pied de page 5">
            <a:extLst>
              <a:ext uri="{FF2B5EF4-FFF2-40B4-BE49-F238E27FC236}">
                <a16:creationId xmlns:a16="http://schemas.microsoft.com/office/drawing/2014/main" id="{6D1717D7-066F-193C-AB25-D6AAB8E0832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6DC3980-E68D-FCBA-5862-2D2C64F15A4A}"/>
              </a:ext>
            </a:extLst>
          </p:cNvPr>
          <p:cNvSpPr>
            <a:spLocks noGrp="1"/>
          </p:cNvSpPr>
          <p:nvPr>
            <p:ph type="sldNum" sz="quarter" idx="12"/>
          </p:nvPr>
        </p:nvSpPr>
        <p:spPr/>
        <p:txBody>
          <a:bodyPr/>
          <a:lstStyle/>
          <a:p>
            <a:fld id="{67669DFE-2EDF-4C8D-9231-B2917B2D5F9F}" type="slidenum">
              <a:rPr lang="fr-FR" smtClean="0"/>
              <a:t>‹N°›</a:t>
            </a:fld>
            <a:endParaRPr lang="fr-FR"/>
          </a:p>
        </p:txBody>
      </p:sp>
    </p:spTree>
    <p:extLst>
      <p:ext uri="{BB962C8B-B14F-4D97-AF65-F5344CB8AC3E}">
        <p14:creationId xmlns:p14="http://schemas.microsoft.com/office/powerpoint/2010/main" val="3024748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1341082-8520-071C-E6C8-5CE12091D6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371B12E-55B1-A3CB-5CD9-2C3AAA276D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4DE9A75-5F77-BFE4-2B3C-4620C0EA4A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D2C62E1-FF1A-4779-A90B-73E41C25F2B4}" type="datetimeFigureOut">
              <a:rPr lang="fr-FR" smtClean="0"/>
              <a:t>25/07/2024</a:t>
            </a:fld>
            <a:endParaRPr lang="fr-FR"/>
          </a:p>
        </p:txBody>
      </p:sp>
      <p:sp>
        <p:nvSpPr>
          <p:cNvPr id="5" name="Espace réservé du pied de page 4">
            <a:extLst>
              <a:ext uri="{FF2B5EF4-FFF2-40B4-BE49-F238E27FC236}">
                <a16:creationId xmlns:a16="http://schemas.microsoft.com/office/drawing/2014/main" id="{0E8C97A7-F42E-1B4B-4070-2808C5CAF2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ED7590F-954D-F842-4B11-0929634792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7669DFE-2EDF-4C8D-9231-B2917B2D5F9F}" type="slidenum">
              <a:rPr lang="fr-FR" smtClean="0"/>
              <a:t>‹N°›</a:t>
            </a:fld>
            <a:endParaRPr lang="fr-FR"/>
          </a:p>
        </p:txBody>
      </p:sp>
    </p:spTree>
    <p:extLst>
      <p:ext uri="{BB962C8B-B14F-4D97-AF65-F5344CB8AC3E}">
        <p14:creationId xmlns:p14="http://schemas.microsoft.com/office/powerpoint/2010/main" val="1026608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7/25/2024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‹N°›</a:t>
            </a:fld>
            <a:endParaRPr lang="en-US"/>
          </a:p>
        </p:txBody>
      </p:sp>
    </p:spTree>
    <p:extLst>
      <p:ext uri="{BB962C8B-B14F-4D97-AF65-F5344CB8AC3E}">
        <p14:creationId xmlns:p14="http://schemas.microsoft.com/office/powerpoint/2010/main" val="39392931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2.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9.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A0562A-1888-E290-E490-689DA3238C03}"/>
              </a:ext>
            </a:extLst>
          </p:cNvPr>
          <p:cNvSpPr>
            <a:spLocks noGrp="1"/>
          </p:cNvSpPr>
          <p:nvPr>
            <p:ph type="ctrTitle"/>
          </p:nvPr>
        </p:nvSpPr>
        <p:spPr>
          <a:xfrm>
            <a:off x="1017636" y="305675"/>
            <a:ext cx="10156723" cy="2387600"/>
          </a:xfrm>
        </p:spPr>
        <p:txBody>
          <a:bodyPr>
            <a:normAutofit/>
          </a:bodyPr>
          <a:lstStyle/>
          <a:p>
            <a:r>
              <a:rPr lang="fr-FR" sz="3600" dirty="0">
                <a:solidFill>
                  <a:schemeClr val="accent1"/>
                </a:solidFill>
              </a:rPr>
              <a:t>Summer </a:t>
            </a:r>
            <a:r>
              <a:rPr lang="fr-FR" sz="3600" dirty="0" err="1">
                <a:solidFill>
                  <a:schemeClr val="accent1"/>
                </a:solidFill>
              </a:rPr>
              <a:t>internship</a:t>
            </a:r>
            <a:r>
              <a:rPr lang="fr-FR" sz="3600" dirty="0">
                <a:solidFill>
                  <a:schemeClr val="accent1"/>
                </a:solidFill>
              </a:rPr>
              <a:t> 2024</a:t>
            </a:r>
          </a:p>
        </p:txBody>
      </p:sp>
      <p:sp>
        <p:nvSpPr>
          <p:cNvPr id="3" name="Sous-titre 2">
            <a:extLst>
              <a:ext uri="{FF2B5EF4-FFF2-40B4-BE49-F238E27FC236}">
                <a16:creationId xmlns:a16="http://schemas.microsoft.com/office/drawing/2014/main" id="{0875E559-C24C-C2F0-F0B6-7FCECD094377}"/>
              </a:ext>
            </a:extLst>
          </p:cNvPr>
          <p:cNvSpPr>
            <a:spLocks noGrp="1"/>
          </p:cNvSpPr>
          <p:nvPr>
            <p:ph type="subTitle" idx="1"/>
          </p:nvPr>
        </p:nvSpPr>
        <p:spPr>
          <a:xfrm>
            <a:off x="6095997" y="331800"/>
            <a:ext cx="9144000" cy="439020"/>
          </a:xfrm>
        </p:spPr>
        <p:txBody>
          <a:bodyPr/>
          <a:lstStyle/>
          <a:p>
            <a:r>
              <a:rPr lang="fr-FR" dirty="0">
                <a:solidFill>
                  <a:schemeClr val="accent1"/>
                </a:solidFill>
              </a:rPr>
              <a:t>SW Dev </a:t>
            </a:r>
            <a:r>
              <a:rPr lang="fr-FR" dirty="0" err="1">
                <a:solidFill>
                  <a:schemeClr val="accent1"/>
                </a:solidFill>
              </a:rPr>
              <a:t>tools</a:t>
            </a:r>
            <a:endParaRPr lang="fr-FR" dirty="0">
              <a:solidFill>
                <a:schemeClr val="accent1"/>
              </a:solidFill>
            </a:endParaRPr>
          </a:p>
        </p:txBody>
      </p:sp>
      <p:pic>
        <p:nvPicPr>
          <p:cNvPr id="1026" name="Picture 2">
            <a:extLst>
              <a:ext uri="{FF2B5EF4-FFF2-40B4-BE49-F238E27FC236}">
                <a16:creationId xmlns:a16="http://schemas.microsoft.com/office/drawing/2014/main" id="{83DAC835-EF9A-2984-025F-A53031F0C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550" y="305675"/>
            <a:ext cx="2738899" cy="697062"/>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3">
            <a:extLst>
              <a:ext uri="{FF2B5EF4-FFF2-40B4-BE49-F238E27FC236}">
                <a16:creationId xmlns:a16="http://schemas.microsoft.com/office/drawing/2014/main" id="{CE0AABFC-D13F-253A-3C72-EC0018E9F692}"/>
              </a:ext>
            </a:extLst>
          </p:cNvPr>
          <p:cNvSpPr/>
          <p:nvPr/>
        </p:nvSpPr>
        <p:spPr>
          <a:xfrm flipH="1">
            <a:off x="-227127" y="5146695"/>
            <a:ext cx="2526650" cy="1844040"/>
          </a:xfrm>
          <a:custGeom>
            <a:avLst/>
            <a:gdLst/>
            <a:ahLst/>
            <a:cxnLst/>
            <a:rect l="l" t="t" r="r" b="b"/>
            <a:pathLst>
              <a:path w="3281931" h="2674774">
                <a:moveTo>
                  <a:pt x="3281932" y="0"/>
                </a:moveTo>
                <a:lnTo>
                  <a:pt x="0" y="0"/>
                </a:lnTo>
                <a:lnTo>
                  <a:pt x="0" y="2674774"/>
                </a:lnTo>
                <a:lnTo>
                  <a:pt x="3281932" y="2674774"/>
                </a:lnTo>
                <a:lnTo>
                  <a:pt x="3281932" y="0"/>
                </a:lnTo>
                <a:close/>
              </a:path>
            </a:pathLst>
          </a:custGeom>
          <a: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dirty="0"/>
          </a:p>
        </p:txBody>
      </p:sp>
      <p:sp>
        <p:nvSpPr>
          <p:cNvPr id="8" name="Freeform 2">
            <a:extLst>
              <a:ext uri="{FF2B5EF4-FFF2-40B4-BE49-F238E27FC236}">
                <a16:creationId xmlns:a16="http://schemas.microsoft.com/office/drawing/2014/main" id="{CA99A226-8CAA-8A97-9ACB-AC0679E9851F}"/>
              </a:ext>
            </a:extLst>
          </p:cNvPr>
          <p:cNvSpPr/>
          <p:nvPr/>
        </p:nvSpPr>
        <p:spPr>
          <a:xfrm>
            <a:off x="10048480" y="5146695"/>
            <a:ext cx="2526650" cy="1844040"/>
          </a:xfrm>
          <a:custGeom>
            <a:avLst/>
            <a:gdLst/>
            <a:ahLst/>
            <a:cxnLst/>
            <a:rect l="l" t="t" r="r" b="b"/>
            <a:pathLst>
              <a:path w="3281931" h="2674774">
                <a:moveTo>
                  <a:pt x="0" y="0"/>
                </a:moveTo>
                <a:lnTo>
                  <a:pt x="3281932" y="0"/>
                </a:lnTo>
                <a:lnTo>
                  <a:pt x="3281932" y="2674774"/>
                </a:lnTo>
                <a:lnTo>
                  <a:pt x="0" y="2674774"/>
                </a:lnTo>
                <a:lnTo>
                  <a:pt x="0" y="0"/>
                </a:lnTo>
                <a:close/>
              </a:path>
            </a:pathLst>
          </a:custGeom>
          <a: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grpSp>
        <p:nvGrpSpPr>
          <p:cNvPr id="9" name="Group 2">
            <a:extLst>
              <a:ext uri="{FF2B5EF4-FFF2-40B4-BE49-F238E27FC236}">
                <a16:creationId xmlns:a16="http://schemas.microsoft.com/office/drawing/2014/main" id="{290550DC-A597-D8D4-3DF8-6F188B0909AD}"/>
              </a:ext>
            </a:extLst>
          </p:cNvPr>
          <p:cNvGrpSpPr/>
          <p:nvPr/>
        </p:nvGrpSpPr>
        <p:grpSpPr>
          <a:xfrm>
            <a:off x="15742920" y="6248400"/>
            <a:ext cx="2727472" cy="609600"/>
            <a:chOff x="0" y="0"/>
            <a:chExt cx="812800" cy="426074"/>
          </a:xfrm>
        </p:grpSpPr>
        <p:sp>
          <p:nvSpPr>
            <p:cNvPr id="10" name="Freeform 3">
              <a:extLst>
                <a:ext uri="{FF2B5EF4-FFF2-40B4-BE49-F238E27FC236}">
                  <a16:creationId xmlns:a16="http://schemas.microsoft.com/office/drawing/2014/main" id="{8DC1FADA-A318-0D36-2D5D-70D76318689C}"/>
                </a:ext>
              </a:extLst>
            </p:cNvPr>
            <p:cNvSpPr/>
            <p:nvPr/>
          </p:nvSpPr>
          <p:spPr>
            <a:xfrm>
              <a:off x="0" y="0"/>
              <a:ext cx="812800" cy="426074"/>
            </a:xfrm>
            <a:custGeom>
              <a:avLst/>
              <a:gdLst/>
              <a:ahLst/>
              <a:cxnLst/>
              <a:rect l="l" t="t" r="r" b="b"/>
              <a:pathLst>
                <a:path w="812800" h="426074">
                  <a:moveTo>
                    <a:pt x="609600" y="0"/>
                  </a:moveTo>
                  <a:lnTo>
                    <a:pt x="0" y="0"/>
                  </a:lnTo>
                  <a:lnTo>
                    <a:pt x="203200" y="426074"/>
                  </a:lnTo>
                  <a:lnTo>
                    <a:pt x="812800" y="426074"/>
                  </a:lnTo>
                  <a:lnTo>
                    <a:pt x="609600" y="0"/>
                  </a:lnTo>
                  <a:close/>
                </a:path>
              </a:pathLst>
            </a:custGeom>
            <a:solidFill>
              <a:srgbClr val="082055"/>
            </a:solidFill>
          </p:spPr>
          <p:txBody>
            <a:bodyPr/>
            <a:lstStyle/>
            <a:p>
              <a:endParaRPr lang="fr-FR" sz="1200"/>
            </a:p>
          </p:txBody>
        </p:sp>
        <p:sp>
          <p:nvSpPr>
            <p:cNvPr id="11" name="TextBox 4">
              <a:extLst>
                <a:ext uri="{FF2B5EF4-FFF2-40B4-BE49-F238E27FC236}">
                  <a16:creationId xmlns:a16="http://schemas.microsoft.com/office/drawing/2014/main" id="{4E42435D-3743-105E-6F46-4DFB405B97AC}"/>
                </a:ext>
              </a:extLst>
            </p:cNvPr>
            <p:cNvSpPr txBox="1"/>
            <p:nvPr/>
          </p:nvSpPr>
          <p:spPr>
            <a:xfrm>
              <a:off x="101600" y="-38100"/>
              <a:ext cx="609600" cy="464174"/>
            </a:xfrm>
            <a:prstGeom prst="rect">
              <a:avLst/>
            </a:prstGeom>
          </p:spPr>
          <p:txBody>
            <a:bodyPr lIns="33867" tIns="33867" rIns="33867" bIns="33867" rtlCol="0" anchor="ctr"/>
            <a:lstStyle/>
            <a:p>
              <a:pPr algn="ctr">
                <a:lnSpc>
                  <a:spcPts val="1773"/>
                </a:lnSpc>
              </a:pPr>
              <a:endParaRPr sz="1200"/>
            </a:p>
          </p:txBody>
        </p:sp>
      </p:grpSp>
      <p:sp>
        <p:nvSpPr>
          <p:cNvPr id="4" name="Titre 1">
            <a:extLst>
              <a:ext uri="{FF2B5EF4-FFF2-40B4-BE49-F238E27FC236}">
                <a16:creationId xmlns:a16="http://schemas.microsoft.com/office/drawing/2014/main" id="{5D596BB5-78D2-CAED-E799-F9D528D56C2E}"/>
              </a:ext>
            </a:extLst>
          </p:cNvPr>
          <p:cNvSpPr txBox="1">
            <a:spLocks/>
          </p:cNvSpPr>
          <p:nvPr/>
        </p:nvSpPr>
        <p:spPr>
          <a:xfrm>
            <a:off x="1017637" y="1233622"/>
            <a:ext cx="10156723"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sz="4800" b="1" dirty="0">
                <a:solidFill>
                  <a:schemeClr val="accent1"/>
                </a:solidFill>
              </a:rPr>
              <a:t>« Online </a:t>
            </a:r>
            <a:r>
              <a:rPr lang="fr-FR" sz="4800" b="1" dirty="0" err="1">
                <a:solidFill>
                  <a:schemeClr val="accent1"/>
                </a:solidFill>
              </a:rPr>
              <a:t>extractor</a:t>
            </a:r>
            <a:r>
              <a:rPr lang="fr-FR" sz="4800" b="1" dirty="0">
                <a:solidFill>
                  <a:schemeClr val="accent1"/>
                </a:solidFill>
              </a:rPr>
              <a:t> » </a:t>
            </a:r>
            <a:r>
              <a:rPr lang="fr-FR" sz="4800" b="1" dirty="0" err="1">
                <a:solidFill>
                  <a:schemeClr val="accent1"/>
                </a:solidFill>
              </a:rPr>
              <a:t>project</a:t>
            </a:r>
            <a:r>
              <a:rPr lang="fr-FR" sz="4800" b="1" dirty="0">
                <a:solidFill>
                  <a:schemeClr val="accent1"/>
                </a:solidFill>
              </a:rPr>
              <a:t> </a:t>
            </a:r>
            <a:r>
              <a:rPr lang="fr-FR" sz="4800" b="1" dirty="0" err="1">
                <a:solidFill>
                  <a:schemeClr val="accent1"/>
                </a:solidFill>
              </a:rPr>
              <a:t>context</a:t>
            </a:r>
            <a:endParaRPr lang="fr-FR" sz="4800" b="1" dirty="0">
              <a:solidFill>
                <a:schemeClr val="accent1"/>
              </a:solidFill>
            </a:endParaRPr>
          </a:p>
        </p:txBody>
      </p:sp>
      <p:sp>
        <p:nvSpPr>
          <p:cNvPr id="5" name="Sous-titre 2">
            <a:extLst>
              <a:ext uri="{FF2B5EF4-FFF2-40B4-BE49-F238E27FC236}">
                <a16:creationId xmlns:a16="http://schemas.microsoft.com/office/drawing/2014/main" id="{4700A446-BCD4-9C6E-AECE-0697078D3FC6}"/>
              </a:ext>
            </a:extLst>
          </p:cNvPr>
          <p:cNvSpPr txBox="1">
            <a:spLocks/>
          </p:cNvSpPr>
          <p:nvPr/>
        </p:nvSpPr>
        <p:spPr>
          <a:xfrm>
            <a:off x="1523997" y="5566003"/>
            <a:ext cx="9144000" cy="4390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dirty="0" err="1">
                <a:solidFill>
                  <a:schemeClr val="accent1"/>
                </a:solidFill>
              </a:rPr>
              <a:t>Directed</a:t>
            </a:r>
            <a:r>
              <a:rPr lang="fr-FR" dirty="0">
                <a:solidFill>
                  <a:schemeClr val="accent1"/>
                </a:solidFill>
              </a:rPr>
              <a:t> by : Benaziza Aya </a:t>
            </a:r>
          </a:p>
        </p:txBody>
      </p:sp>
    </p:spTree>
    <p:extLst>
      <p:ext uri="{BB962C8B-B14F-4D97-AF65-F5344CB8AC3E}">
        <p14:creationId xmlns:p14="http://schemas.microsoft.com/office/powerpoint/2010/main" val="2228850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5DCCBBD-7E0C-5B06-8159-1F23BB874EE6}"/>
              </a:ext>
            </a:extLst>
          </p:cNvPr>
          <p:cNvPicPr>
            <a:picLocks noChangeAspect="1"/>
          </p:cNvPicPr>
          <p:nvPr/>
        </p:nvPicPr>
        <p:blipFill>
          <a:blip r:embed="rId2"/>
          <a:stretch>
            <a:fillRect/>
          </a:stretch>
        </p:blipFill>
        <p:spPr>
          <a:xfrm>
            <a:off x="549322" y="778761"/>
            <a:ext cx="4096419" cy="5300478"/>
          </a:xfrm>
          <a:prstGeom prst="rect">
            <a:avLst/>
          </a:prstGeom>
          <a:ln>
            <a:solidFill>
              <a:schemeClr val="tx1"/>
            </a:solidFill>
          </a:ln>
        </p:spPr>
      </p:pic>
      <p:sp>
        <p:nvSpPr>
          <p:cNvPr id="6" name="ZoneTexte 5">
            <a:extLst>
              <a:ext uri="{FF2B5EF4-FFF2-40B4-BE49-F238E27FC236}">
                <a16:creationId xmlns:a16="http://schemas.microsoft.com/office/drawing/2014/main" id="{7BC38369-84B1-8638-B99B-181B9C513AB0}"/>
              </a:ext>
            </a:extLst>
          </p:cNvPr>
          <p:cNvSpPr txBox="1"/>
          <p:nvPr/>
        </p:nvSpPr>
        <p:spPr>
          <a:xfrm>
            <a:off x="1548580" y="6253316"/>
            <a:ext cx="869149" cy="369332"/>
          </a:xfrm>
          <a:prstGeom prst="rect">
            <a:avLst/>
          </a:prstGeom>
          <a:noFill/>
        </p:spPr>
        <p:txBody>
          <a:bodyPr wrap="none" rtlCol="0">
            <a:spAutoFit/>
          </a:bodyPr>
          <a:lstStyle/>
          <a:p>
            <a:r>
              <a:rPr lang="fr-FR" b="1" dirty="0"/>
              <a:t>Cube1</a:t>
            </a:r>
          </a:p>
        </p:txBody>
      </p:sp>
      <p:sp>
        <p:nvSpPr>
          <p:cNvPr id="7" name="Flèche : droite 6">
            <a:extLst>
              <a:ext uri="{FF2B5EF4-FFF2-40B4-BE49-F238E27FC236}">
                <a16:creationId xmlns:a16="http://schemas.microsoft.com/office/drawing/2014/main" id="{87335E49-298C-D5C4-63EF-300AABE9E26D}"/>
              </a:ext>
            </a:extLst>
          </p:cNvPr>
          <p:cNvSpPr/>
          <p:nvPr/>
        </p:nvSpPr>
        <p:spPr>
          <a:xfrm>
            <a:off x="4837470" y="3089787"/>
            <a:ext cx="796415" cy="6784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0B6F067D-6143-A09F-7E24-FCFF02A2DB22}"/>
              </a:ext>
            </a:extLst>
          </p:cNvPr>
          <p:cNvSpPr txBox="1"/>
          <p:nvPr/>
        </p:nvSpPr>
        <p:spPr>
          <a:xfrm>
            <a:off x="7230478" y="6253316"/>
            <a:ext cx="869149" cy="369332"/>
          </a:xfrm>
          <a:prstGeom prst="rect">
            <a:avLst/>
          </a:prstGeom>
          <a:noFill/>
        </p:spPr>
        <p:txBody>
          <a:bodyPr wrap="none" rtlCol="0">
            <a:spAutoFit/>
          </a:bodyPr>
          <a:lstStyle/>
          <a:p>
            <a:r>
              <a:rPr lang="fr-FR" b="1" dirty="0"/>
              <a:t>Cube2</a:t>
            </a:r>
          </a:p>
        </p:txBody>
      </p:sp>
      <p:sp>
        <p:nvSpPr>
          <p:cNvPr id="11" name="ZoneTexte 10">
            <a:extLst>
              <a:ext uri="{FF2B5EF4-FFF2-40B4-BE49-F238E27FC236}">
                <a16:creationId xmlns:a16="http://schemas.microsoft.com/office/drawing/2014/main" id="{2C0F895F-456A-B223-D025-ECD82288B40A}"/>
              </a:ext>
            </a:extLst>
          </p:cNvPr>
          <p:cNvSpPr txBox="1"/>
          <p:nvPr/>
        </p:nvSpPr>
        <p:spPr>
          <a:xfrm>
            <a:off x="9851923" y="1490008"/>
            <a:ext cx="2079522" cy="1938992"/>
          </a:xfrm>
          <a:prstGeom prst="rect">
            <a:avLst/>
          </a:prstGeom>
          <a:noFill/>
        </p:spPr>
        <p:txBody>
          <a:bodyPr wrap="square" rtlCol="0">
            <a:spAutoFit/>
          </a:bodyPr>
          <a:lstStyle/>
          <a:p>
            <a:r>
              <a:rPr lang="fr-FR" sz="2000" dirty="0" err="1">
                <a:latin typeface="Times New Roman" panose="02020603050405020304" pitchFamily="18" charset="0"/>
                <a:cs typeface="Times New Roman" panose="02020603050405020304" pitchFamily="18" charset="0"/>
              </a:rPr>
              <a:t>Boards</a:t>
            </a:r>
            <a:r>
              <a:rPr lang="fr-FR" sz="2000" dirty="0">
                <a:latin typeface="Times New Roman" panose="02020603050405020304" pitchFamily="18" charset="0"/>
                <a:cs typeface="Times New Roman" panose="02020603050405020304" pitchFamily="18" charset="0"/>
              </a:rPr>
              <a:t> classes drivers are no more </a:t>
            </a:r>
            <a:r>
              <a:rPr lang="fr-FR" sz="2000" dirty="0" err="1">
                <a:latin typeface="Times New Roman" panose="02020603050405020304" pitchFamily="18" charset="0"/>
                <a:cs typeface="Times New Roman" panose="02020603050405020304" pitchFamily="18" charset="0"/>
              </a:rPr>
              <a:t>provided</a:t>
            </a:r>
            <a:r>
              <a:rPr lang="fr-FR" sz="2000" dirty="0">
                <a:latin typeface="Times New Roman" panose="02020603050405020304" pitchFamily="18" charset="0"/>
                <a:cs typeface="Times New Roman" panose="02020603050405020304" pitchFamily="18" charset="0"/>
              </a:rPr>
              <a:t>.</a:t>
            </a:r>
          </a:p>
          <a:p>
            <a:r>
              <a:rPr lang="fr-FR" sz="2000" dirty="0">
                <a:latin typeface="Times New Roman" panose="02020603050405020304" pitchFamily="18" charset="0"/>
                <a:cs typeface="Times New Roman" panose="02020603050405020304" pitchFamily="18" charset="0"/>
                <a:sym typeface="Wingdings" panose="05000000000000000000" pitchFamily="2" charset="2"/>
              </a:rPr>
              <a:t>Only parts drivers are </a:t>
            </a:r>
            <a:r>
              <a:rPr lang="fr-FR" sz="2000" dirty="0" err="1">
                <a:latin typeface="Times New Roman" panose="02020603050405020304" pitchFamily="18" charset="0"/>
                <a:cs typeface="Times New Roman" panose="02020603050405020304" pitchFamily="18" charset="0"/>
                <a:sym typeface="Wingdings" panose="05000000000000000000" pitchFamily="2" charset="2"/>
              </a:rPr>
              <a:t>provided</a:t>
            </a:r>
            <a:r>
              <a:rPr lang="fr-FR" sz="2000" dirty="0">
                <a:latin typeface="Times New Roman" panose="02020603050405020304" pitchFamily="18" charset="0"/>
                <a:cs typeface="Times New Roman" panose="02020603050405020304" pitchFamily="18" charset="0"/>
                <a:sym typeface="Wingdings" panose="05000000000000000000" pitchFamily="2" charset="2"/>
              </a:rPr>
              <a:t>.</a:t>
            </a:r>
            <a:endParaRPr lang="fr-FR" sz="2000" dirty="0">
              <a:latin typeface="Times New Roman" panose="02020603050405020304" pitchFamily="18" charset="0"/>
              <a:cs typeface="Times New Roman" panose="02020603050405020304" pitchFamily="18" charset="0"/>
            </a:endParaRPr>
          </a:p>
        </p:txBody>
      </p:sp>
      <p:pic>
        <p:nvPicPr>
          <p:cNvPr id="13" name="Image 12">
            <a:extLst>
              <a:ext uri="{FF2B5EF4-FFF2-40B4-BE49-F238E27FC236}">
                <a16:creationId xmlns:a16="http://schemas.microsoft.com/office/drawing/2014/main" id="{3407B44F-A4FF-F45A-FEE0-2DCABCE1D35D}"/>
              </a:ext>
            </a:extLst>
          </p:cNvPr>
          <p:cNvPicPr>
            <a:picLocks noChangeAspect="1"/>
          </p:cNvPicPr>
          <p:nvPr/>
        </p:nvPicPr>
        <p:blipFill>
          <a:blip r:embed="rId3"/>
          <a:stretch>
            <a:fillRect/>
          </a:stretch>
        </p:blipFill>
        <p:spPr>
          <a:xfrm>
            <a:off x="5825614" y="897194"/>
            <a:ext cx="3834580" cy="5063612"/>
          </a:xfrm>
          <a:prstGeom prst="rect">
            <a:avLst/>
          </a:prstGeom>
          <a:ln>
            <a:solidFill>
              <a:schemeClr val="tx1"/>
            </a:solidFill>
          </a:ln>
        </p:spPr>
      </p:pic>
      <p:sp>
        <p:nvSpPr>
          <p:cNvPr id="15" name="ZoneTexte 14">
            <a:extLst>
              <a:ext uri="{FF2B5EF4-FFF2-40B4-BE49-F238E27FC236}">
                <a16:creationId xmlns:a16="http://schemas.microsoft.com/office/drawing/2014/main" id="{06E17B68-6478-19B6-C12B-F2BF37DF9BF6}"/>
              </a:ext>
            </a:extLst>
          </p:cNvPr>
          <p:cNvSpPr txBox="1"/>
          <p:nvPr/>
        </p:nvSpPr>
        <p:spPr>
          <a:xfrm>
            <a:off x="9800306" y="4490829"/>
            <a:ext cx="2079522" cy="1754326"/>
          </a:xfrm>
          <a:prstGeom prst="rect">
            <a:avLst/>
          </a:prstGeom>
          <a:noFill/>
        </p:spPr>
        <p:txBody>
          <a:bodyPr wrap="square">
            <a:spAutoFit/>
          </a:bodyPr>
          <a:lstStyle/>
          <a:p>
            <a:r>
              <a:rPr lang="fr-FR" dirty="0">
                <a:sym typeface="Wingdings" panose="05000000000000000000" pitchFamily="2" charset="2"/>
              </a:rPr>
              <a:t>U</a:t>
            </a:r>
            <a:r>
              <a:rPr lang="fr-FR" dirty="0"/>
              <a:t>nder the </a:t>
            </a:r>
            <a:r>
              <a:rPr lang="fr-FR" dirty="0" err="1"/>
              <a:t>examples</a:t>
            </a:r>
            <a:r>
              <a:rPr lang="fr-FR" dirty="0"/>
              <a:t> </a:t>
            </a:r>
            <a:r>
              <a:rPr lang="fr-FR" dirty="0" err="1"/>
              <a:t>we</a:t>
            </a:r>
            <a:r>
              <a:rPr lang="fr-FR" dirty="0"/>
              <a:t> </a:t>
            </a:r>
            <a:r>
              <a:rPr lang="fr-FR" dirty="0" err="1"/>
              <a:t>find</a:t>
            </a:r>
            <a:r>
              <a:rPr lang="fr-FR" dirty="0"/>
              <a:t> the </a:t>
            </a:r>
            <a:r>
              <a:rPr lang="fr-FR" dirty="0" err="1"/>
              <a:t>card</a:t>
            </a:r>
            <a:r>
              <a:rPr lang="fr-FR" dirty="0"/>
              <a:t> types </a:t>
            </a:r>
            <a:r>
              <a:rPr lang="fr-FR" dirty="0" err="1"/>
              <a:t>where</a:t>
            </a:r>
            <a:r>
              <a:rPr lang="fr-FR" dirty="0"/>
              <a:t> </a:t>
            </a:r>
            <a:r>
              <a:rPr lang="fr-FR" dirty="0" err="1"/>
              <a:t>these</a:t>
            </a:r>
            <a:r>
              <a:rPr lang="fr-FR" dirty="0"/>
              <a:t> </a:t>
            </a:r>
            <a:r>
              <a:rPr lang="fr-FR" dirty="0" err="1"/>
              <a:t>examples</a:t>
            </a:r>
            <a:r>
              <a:rPr lang="fr-FR" dirty="0"/>
              <a:t> are </a:t>
            </a:r>
            <a:r>
              <a:rPr lang="fr-FR" dirty="0" err="1"/>
              <a:t>available</a:t>
            </a:r>
            <a:endParaRPr lang="fr-FR" dirty="0"/>
          </a:p>
        </p:txBody>
      </p:sp>
    </p:spTree>
    <p:extLst>
      <p:ext uri="{BB962C8B-B14F-4D97-AF65-F5344CB8AC3E}">
        <p14:creationId xmlns:p14="http://schemas.microsoft.com/office/powerpoint/2010/main" val="830058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60848" y="-1055142"/>
            <a:ext cx="7424702" cy="74247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2055"/>
            </a:solidFill>
          </p:spPr>
          <p:txBody>
            <a:bodyPr/>
            <a:lstStyle/>
            <a:p>
              <a:endParaRPr lang="fr-FR" sz="1200"/>
            </a:p>
          </p:txBody>
        </p:sp>
        <p:sp>
          <p:nvSpPr>
            <p:cNvPr id="4" name="TextBox 4"/>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5" name="Group 5"/>
          <p:cNvGrpSpPr/>
          <p:nvPr/>
        </p:nvGrpSpPr>
        <p:grpSpPr>
          <a:xfrm>
            <a:off x="8449782" y="866887"/>
            <a:ext cx="4785129" cy="4806607"/>
            <a:chOff x="0" y="0"/>
            <a:chExt cx="812800" cy="816448"/>
          </a:xfrm>
        </p:grpSpPr>
        <p:sp>
          <p:nvSpPr>
            <p:cNvPr id="6" name="Freeform 6"/>
            <p:cNvSpPr/>
            <p:nvPr/>
          </p:nvSpPr>
          <p:spPr>
            <a:xfrm>
              <a:off x="0" y="0"/>
              <a:ext cx="812800" cy="816448"/>
            </a:xfrm>
            <a:custGeom>
              <a:avLst/>
              <a:gdLst/>
              <a:ahLst/>
              <a:cxnLst/>
              <a:rect l="l" t="t" r="r" b="b"/>
              <a:pathLst>
                <a:path w="812800" h="816448">
                  <a:moveTo>
                    <a:pt x="406400" y="0"/>
                  </a:moveTo>
                  <a:cubicBezTo>
                    <a:pt x="181951" y="0"/>
                    <a:pt x="0" y="182768"/>
                    <a:pt x="0" y="408224"/>
                  </a:cubicBezTo>
                  <a:cubicBezTo>
                    <a:pt x="0" y="633680"/>
                    <a:pt x="181951" y="816448"/>
                    <a:pt x="406400" y="816448"/>
                  </a:cubicBezTo>
                  <a:cubicBezTo>
                    <a:pt x="630849" y="816448"/>
                    <a:pt x="812800" y="633680"/>
                    <a:pt x="812800" y="408224"/>
                  </a:cubicBezTo>
                  <a:cubicBezTo>
                    <a:pt x="812800" y="182768"/>
                    <a:pt x="630849" y="0"/>
                    <a:pt x="406400" y="0"/>
                  </a:cubicBezTo>
                  <a:close/>
                </a:path>
              </a:pathLst>
            </a:custGeom>
            <a:solidFill>
              <a:srgbClr val="0C5B9A"/>
            </a:solidFill>
          </p:spPr>
          <p:txBody>
            <a:bodyPr/>
            <a:lstStyle/>
            <a:p>
              <a:endParaRPr lang="fr-FR" sz="1200"/>
            </a:p>
          </p:txBody>
        </p:sp>
        <p:sp>
          <p:nvSpPr>
            <p:cNvPr id="7" name="TextBox 7"/>
            <p:cNvSpPr txBox="1"/>
            <p:nvPr/>
          </p:nvSpPr>
          <p:spPr>
            <a:xfrm>
              <a:off x="76200" y="38442"/>
              <a:ext cx="660400" cy="701464"/>
            </a:xfrm>
            <a:prstGeom prst="rect">
              <a:avLst/>
            </a:prstGeom>
          </p:spPr>
          <p:txBody>
            <a:bodyPr lIns="33867" tIns="33867" rIns="33867" bIns="33867" rtlCol="0" anchor="ctr"/>
            <a:lstStyle/>
            <a:p>
              <a:pPr algn="ctr">
                <a:lnSpc>
                  <a:spcPts val="1773"/>
                </a:lnSpc>
              </a:pPr>
              <a:endParaRPr sz="1200"/>
            </a:p>
          </p:txBody>
        </p:sp>
      </p:grpSp>
      <p:sp>
        <p:nvSpPr>
          <p:cNvPr id="15" name="TextBox 15"/>
          <p:cNvSpPr txBox="1"/>
          <p:nvPr/>
        </p:nvSpPr>
        <p:spPr>
          <a:xfrm>
            <a:off x="760330" y="2285828"/>
            <a:ext cx="526795" cy="557187"/>
          </a:xfrm>
          <a:prstGeom prst="rect">
            <a:avLst/>
          </a:prstGeom>
        </p:spPr>
        <p:txBody>
          <a:bodyPr lIns="33867" tIns="33867" rIns="33867" bIns="33867" rtlCol="0" anchor="ctr"/>
          <a:lstStyle/>
          <a:p>
            <a:pPr algn="ctr">
              <a:lnSpc>
                <a:spcPts val="1773"/>
              </a:lnSpc>
            </a:pPr>
            <a:endParaRPr sz="1200"/>
          </a:p>
        </p:txBody>
      </p:sp>
      <p:sp>
        <p:nvSpPr>
          <p:cNvPr id="40" name="TextBox 40"/>
          <p:cNvSpPr txBox="1"/>
          <p:nvPr/>
        </p:nvSpPr>
        <p:spPr>
          <a:xfrm>
            <a:off x="75541" y="1030507"/>
            <a:ext cx="6351419" cy="352597"/>
          </a:xfrm>
          <a:prstGeom prst="rect">
            <a:avLst/>
          </a:prstGeom>
        </p:spPr>
        <p:txBody>
          <a:bodyPr wrap="square" lIns="0" tIns="0" rIns="0" bIns="0" rtlCol="0" anchor="t">
            <a:spAutoFit/>
          </a:bodyPr>
          <a:lstStyle/>
          <a:p>
            <a:pPr algn="ctr">
              <a:lnSpc>
                <a:spcPts val="2719"/>
              </a:lnSpc>
            </a:pPr>
            <a:r>
              <a:rPr lang="en-US" sz="3200" b="1" spc="18" dirty="0">
                <a:solidFill>
                  <a:srgbClr val="000000"/>
                </a:solidFill>
                <a:latin typeface="Poppins Bold"/>
              </a:rPr>
              <a:t>STM32 IDEs</a:t>
            </a:r>
          </a:p>
        </p:txBody>
      </p:sp>
      <p:sp>
        <p:nvSpPr>
          <p:cNvPr id="43" name="TextBox 43"/>
          <p:cNvSpPr txBox="1"/>
          <p:nvPr/>
        </p:nvSpPr>
        <p:spPr>
          <a:xfrm>
            <a:off x="1588904" y="4673931"/>
            <a:ext cx="3846757" cy="252249"/>
          </a:xfrm>
          <a:prstGeom prst="rect">
            <a:avLst/>
          </a:prstGeom>
        </p:spPr>
        <p:txBody>
          <a:bodyPr wrap="square" lIns="0" tIns="0" rIns="0" bIns="0" rtlCol="0" anchor="t">
            <a:spAutoFit/>
          </a:bodyPr>
          <a:lstStyle/>
          <a:p>
            <a:pPr>
              <a:lnSpc>
                <a:spcPts val="1999"/>
              </a:lnSpc>
            </a:pPr>
            <a:r>
              <a:rPr lang="en-US" sz="1666" spc="13" dirty="0">
                <a:solidFill>
                  <a:srgbClr val="FFFFFF"/>
                </a:solidFill>
                <a:latin typeface="Poppins Bold"/>
              </a:rPr>
              <a:t>Email : Maher.etude@gmail.com</a:t>
            </a:r>
          </a:p>
        </p:txBody>
      </p:sp>
      <p:sp>
        <p:nvSpPr>
          <p:cNvPr id="47" name="TextBox 47"/>
          <p:cNvSpPr txBox="1"/>
          <p:nvPr/>
        </p:nvSpPr>
        <p:spPr>
          <a:xfrm>
            <a:off x="770208" y="2333026"/>
            <a:ext cx="507039" cy="401200"/>
          </a:xfrm>
          <a:prstGeom prst="rect">
            <a:avLst/>
          </a:prstGeom>
        </p:spPr>
        <p:txBody>
          <a:bodyPr lIns="0" tIns="0" rIns="0" bIns="0" rtlCol="0" anchor="t">
            <a:spAutoFit/>
          </a:bodyPr>
          <a:lstStyle/>
          <a:p>
            <a:pPr algn="ctr">
              <a:lnSpc>
                <a:spcPts val="3267"/>
              </a:lnSpc>
            </a:pPr>
            <a:r>
              <a:rPr lang="en-US" sz="2333">
                <a:solidFill>
                  <a:srgbClr val="FFFFFF"/>
                </a:solidFill>
                <a:latin typeface="Poppins Bold"/>
              </a:rPr>
              <a:t>01</a:t>
            </a:r>
          </a:p>
        </p:txBody>
      </p:sp>
      <p:sp>
        <p:nvSpPr>
          <p:cNvPr id="48" name="TextBox 48"/>
          <p:cNvSpPr txBox="1"/>
          <p:nvPr/>
        </p:nvSpPr>
        <p:spPr>
          <a:xfrm>
            <a:off x="770208" y="3076639"/>
            <a:ext cx="507039" cy="401200"/>
          </a:xfrm>
          <a:prstGeom prst="rect">
            <a:avLst/>
          </a:prstGeom>
        </p:spPr>
        <p:txBody>
          <a:bodyPr lIns="0" tIns="0" rIns="0" bIns="0" rtlCol="0" anchor="t">
            <a:spAutoFit/>
          </a:bodyPr>
          <a:lstStyle/>
          <a:p>
            <a:pPr algn="ctr">
              <a:lnSpc>
                <a:spcPts val="3267"/>
              </a:lnSpc>
            </a:pPr>
            <a:r>
              <a:rPr lang="en-US" sz="2333">
                <a:solidFill>
                  <a:srgbClr val="FFFFFF"/>
                </a:solidFill>
                <a:latin typeface="Poppins Bold"/>
              </a:rPr>
              <a:t>02</a:t>
            </a:r>
          </a:p>
        </p:txBody>
      </p:sp>
      <p:sp>
        <p:nvSpPr>
          <p:cNvPr id="49" name="TextBox 49"/>
          <p:cNvSpPr txBox="1"/>
          <p:nvPr/>
        </p:nvSpPr>
        <p:spPr>
          <a:xfrm>
            <a:off x="770208" y="3820251"/>
            <a:ext cx="507039" cy="401200"/>
          </a:xfrm>
          <a:prstGeom prst="rect">
            <a:avLst/>
          </a:prstGeom>
        </p:spPr>
        <p:txBody>
          <a:bodyPr lIns="0" tIns="0" rIns="0" bIns="0" rtlCol="0" anchor="t">
            <a:spAutoFit/>
          </a:bodyPr>
          <a:lstStyle/>
          <a:p>
            <a:pPr algn="ctr">
              <a:lnSpc>
                <a:spcPts val="3267"/>
              </a:lnSpc>
            </a:pPr>
            <a:r>
              <a:rPr lang="en-US" sz="2333">
                <a:solidFill>
                  <a:srgbClr val="FFFFFF"/>
                </a:solidFill>
                <a:latin typeface="Poppins Bold"/>
              </a:rPr>
              <a:t>03</a:t>
            </a:r>
          </a:p>
        </p:txBody>
      </p:sp>
      <p:sp>
        <p:nvSpPr>
          <p:cNvPr id="50" name="TextBox 50"/>
          <p:cNvSpPr txBox="1"/>
          <p:nvPr/>
        </p:nvSpPr>
        <p:spPr>
          <a:xfrm>
            <a:off x="770208" y="4563864"/>
            <a:ext cx="507039" cy="401200"/>
          </a:xfrm>
          <a:prstGeom prst="rect">
            <a:avLst/>
          </a:prstGeom>
        </p:spPr>
        <p:txBody>
          <a:bodyPr lIns="0" tIns="0" rIns="0" bIns="0" rtlCol="0" anchor="t">
            <a:spAutoFit/>
          </a:bodyPr>
          <a:lstStyle/>
          <a:p>
            <a:pPr algn="ctr">
              <a:lnSpc>
                <a:spcPts val="3267"/>
              </a:lnSpc>
            </a:pPr>
            <a:r>
              <a:rPr lang="en-US" sz="2333">
                <a:solidFill>
                  <a:srgbClr val="FFFFFF"/>
                </a:solidFill>
                <a:latin typeface="Poppins Bold"/>
              </a:rPr>
              <a:t>04</a:t>
            </a:r>
          </a:p>
        </p:txBody>
      </p:sp>
      <p:sp>
        <p:nvSpPr>
          <p:cNvPr id="52" name="AutoShape 52"/>
          <p:cNvSpPr/>
          <p:nvPr/>
        </p:nvSpPr>
        <p:spPr>
          <a:xfrm>
            <a:off x="-838931" y="319638"/>
            <a:ext cx="6260845" cy="0"/>
          </a:xfrm>
          <a:prstGeom prst="line">
            <a:avLst/>
          </a:prstGeom>
          <a:ln w="76200" cap="flat">
            <a:solidFill>
              <a:srgbClr val="082055"/>
            </a:solidFill>
            <a:prstDash val="solid"/>
            <a:headEnd type="none" w="sm" len="sm"/>
            <a:tailEnd type="oval" w="lg" len="lg"/>
          </a:ln>
        </p:spPr>
        <p:txBody>
          <a:bodyPr/>
          <a:lstStyle/>
          <a:p>
            <a:endParaRPr lang="fr-FR" sz="1200"/>
          </a:p>
        </p:txBody>
      </p:sp>
      <p:sp>
        <p:nvSpPr>
          <p:cNvPr id="53" name="AutoShape 53"/>
          <p:cNvSpPr/>
          <p:nvPr/>
        </p:nvSpPr>
        <p:spPr>
          <a:xfrm>
            <a:off x="6588613" y="6496559"/>
            <a:ext cx="6992663" cy="0"/>
          </a:xfrm>
          <a:prstGeom prst="line">
            <a:avLst/>
          </a:prstGeom>
          <a:ln w="95250" cap="flat">
            <a:solidFill>
              <a:srgbClr val="082055"/>
            </a:solidFill>
            <a:prstDash val="solid"/>
            <a:headEnd type="oval" w="lg" len="lg"/>
            <a:tailEnd type="none" w="sm" len="sm"/>
          </a:ln>
        </p:spPr>
        <p:txBody>
          <a:bodyPr/>
          <a:lstStyle/>
          <a:p>
            <a:endParaRPr lang="fr-FR" sz="1200"/>
          </a:p>
        </p:txBody>
      </p:sp>
      <p:sp>
        <p:nvSpPr>
          <p:cNvPr id="63" name="AutoShape 36">
            <a:extLst>
              <a:ext uri="{FF2B5EF4-FFF2-40B4-BE49-F238E27FC236}">
                <a16:creationId xmlns:a16="http://schemas.microsoft.com/office/drawing/2014/main" id="{2421D68B-C456-E2D6-983C-3B70D6B6AD86}"/>
              </a:ext>
            </a:extLst>
          </p:cNvPr>
          <p:cNvSpPr/>
          <p:nvPr/>
        </p:nvSpPr>
        <p:spPr>
          <a:xfrm>
            <a:off x="9808293" y="7035800"/>
            <a:ext cx="4932817" cy="0"/>
          </a:xfrm>
          <a:prstGeom prst="line">
            <a:avLst/>
          </a:prstGeom>
          <a:ln w="76200" cap="flat">
            <a:solidFill>
              <a:srgbClr val="082055"/>
            </a:solidFill>
            <a:prstDash val="solid"/>
            <a:headEnd type="oval" w="lg" len="lg"/>
            <a:tailEnd type="none" w="sm" len="sm"/>
          </a:ln>
        </p:spPr>
        <p:txBody>
          <a:bodyPr/>
          <a:lstStyle/>
          <a:p>
            <a:endParaRPr lang="fr-FR" sz="1200"/>
          </a:p>
        </p:txBody>
      </p:sp>
      <p:sp>
        <p:nvSpPr>
          <p:cNvPr id="8" name="Espace réservé du numéro de diapositive 1">
            <a:extLst>
              <a:ext uri="{FF2B5EF4-FFF2-40B4-BE49-F238E27FC236}">
                <a16:creationId xmlns:a16="http://schemas.microsoft.com/office/drawing/2014/main" id="{2E7C2FA7-D29B-E105-2559-FDD1EE982B34}"/>
              </a:ext>
            </a:extLst>
          </p:cNvPr>
          <p:cNvSpPr>
            <a:spLocks noGrp="1"/>
          </p:cNvSpPr>
          <p:nvPr>
            <p:ph type="sldNum" sz="quarter" idx="12"/>
          </p:nvPr>
        </p:nvSpPr>
        <p:spPr>
          <a:xfrm>
            <a:off x="10515577" y="6538384"/>
            <a:ext cx="1422400" cy="243417"/>
          </a:xfrm>
        </p:spPr>
        <p:txBody>
          <a:bodyPr/>
          <a:lstStyle/>
          <a:p>
            <a:fld id="{B6F15528-21DE-4FAA-801E-634DDDAF4B2B}" type="slidenum">
              <a:rPr lang="en-US" sz="2667"/>
              <a:pPr/>
              <a:t>11</a:t>
            </a:fld>
            <a:endParaRPr lang="en-US" sz="2667" dirty="0"/>
          </a:p>
        </p:txBody>
      </p:sp>
      <p:sp>
        <p:nvSpPr>
          <p:cNvPr id="64" name="Freeform 18">
            <a:extLst>
              <a:ext uri="{FF2B5EF4-FFF2-40B4-BE49-F238E27FC236}">
                <a16:creationId xmlns:a16="http://schemas.microsoft.com/office/drawing/2014/main" id="{C8D92889-8866-6EF8-B3DD-902B561FB32A}"/>
              </a:ext>
            </a:extLst>
          </p:cNvPr>
          <p:cNvSpPr/>
          <p:nvPr/>
        </p:nvSpPr>
        <p:spPr>
          <a:xfrm>
            <a:off x="8491706" y="2032851"/>
            <a:ext cx="3930416" cy="2491637"/>
          </a:xfrm>
          <a:custGeom>
            <a:avLst/>
            <a:gdLst/>
            <a:ahLst/>
            <a:cxnLst/>
            <a:rect l="l" t="t" r="r" b="b"/>
            <a:pathLst>
              <a:path w="2430939" h="1555801">
                <a:moveTo>
                  <a:pt x="0" y="0"/>
                </a:moveTo>
                <a:lnTo>
                  <a:pt x="2430938" y="0"/>
                </a:lnTo>
                <a:lnTo>
                  <a:pt x="2430938" y="1555801"/>
                </a:lnTo>
                <a:lnTo>
                  <a:pt x="0" y="1555801"/>
                </a:lnTo>
                <a:lnTo>
                  <a:pt x="0" y="0"/>
                </a:lnTo>
                <a:close/>
              </a:path>
            </a:pathLst>
          </a:custGeom>
          <a:blipFill>
            <a:blip r:embed="rId3"/>
            <a:stretch>
              <a:fillRect/>
            </a:stretch>
          </a:blipFill>
        </p:spPr>
        <p:txBody>
          <a:bodyPr/>
          <a:lstStyle/>
          <a:p>
            <a:endParaRPr lang="fr-FR" sz="1200"/>
          </a:p>
        </p:txBody>
      </p:sp>
      <p:graphicFrame>
        <p:nvGraphicFramePr>
          <p:cNvPr id="9" name="Diagramme 8">
            <a:extLst>
              <a:ext uri="{FF2B5EF4-FFF2-40B4-BE49-F238E27FC236}">
                <a16:creationId xmlns:a16="http://schemas.microsoft.com/office/drawing/2014/main" id="{85F0BA96-BFB9-50E4-7DA8-CE288FAAAE67}"/>
              </a:ext>
            </a:extLst>
          </p:cNvPr>
          <p:cNvGraphicFramePr/>
          <p:nvPr>
            <p:extLst>
              <p:ext uri="{D42A27DB-BD31-4B8C-83A1-F6EECF244321}">
                <p14:modId xmlns:p14="http://schemas.microsoft.com/office/powerpoint/2010/main" val="3369454928"/>
              </p:ext>
            </p:extLst>
          </p:nvPr>
        </p:nvGraphicFramePr>
        <p:xfrm>
          <a:off x="239526" y="1510103"/>
          <a:ext cx="8027877" cy="46486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7" grpId="0"/>
      <p:bldP spid="48" grpId="0"/>
      <p:bldP spid="49" grpId="0"/>
      <p:bldP spid="5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81346" y="-768509"/>
            <a:ext cx="7424702" cy="74247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2055"/>
            </a:solidFill>
          </p:spPr>
          <p:txBody>
            <a:bodyPr/>
            <a:lstStyle/>
            <a:p>
              <a:endParaRPr lang="fr-FR" sz="1200"/>
            </a:p>
          </p:txBody>
        </p:sp>
        <p:sp>
          <p:nvSpPr>
            <p:cNvPr id="4" name="TextBox 4"/>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sp>
        <p:nvSpPr>
          <p:cNvPr id="40" name="TextBox 40"/>
          <p:cNvSpPr txBox="1"/>
          <p:nvPr/>
        </p:nvSpPr>
        <p:spPr>
          <a:xfrm>
            <a:off x="5297174" y="757693"/>
            <a:ext cx="6351419" cy="384336"/>
          </a:xfrm>
          <a:prstGeom prst="rect">
            <a:avLst/>
          </a:prstGeom>
        </p:spPr>
        <p:txBody>
          <a:bodyPr wrap="square" lIns="0" tIns="0" rIns="0" bIns="0" rtlCol="0" anchor="t">
            <a:spAutoFit/>
          </a:bodyPr>
          <a:lstStyle/>
          <a:p>
            <a:pPr lvl="1" algn="ctr">
              <a:lnSpc>
                <a:spcPts val="3199"/>
              </a:lnSpc>
            </a:pPr>
            <a:r>
              <a:rPr lang="fr-FR" sz="2133" spc="21" dirty="0">
                <a:solidFill>
                  <a:srgbClr val="000000"/>
                </a:solidFill>
                <a:latin typeface="Poppins Bold"/>
              </a:rPr>
              <a:t>Online </a:t>
            </a:r>
            <a:r>
              <a:rPr lang="fr-FR" sz="2133" spc="21" dirty="0" err="1">
                <a:solidFill>
                  <a:srgbClr val="000000"/>
                </a:solidFill>
                <a:latin typeface="Poppins Bold"/>
              </a:rPr>
              <a:t>extractor</a:t>
            </a:r>
            <a:r>
              <a:rPr lang="fr-FR" sz="2133" spc="21" dirty="0">
                <a:solidFill>
                  <a:srgbClr val="000000"/>
                </a:solidFill>
                <a:latin typeface="Poppins Bold"/>
              </a:rPr>
              <a:t> </a:t>
            </a:r>
            <a:endParaRPr lang="en-US" sz="2133" spc="21" dirty="0">
              <a:solidFill>
                <a:srgbClr val="000000"/>
              </a:solidFill>
              <a:latin typeface="Poppins Bold"/>
            </a:endParaRPr>
          </a:p>
        </p:txBody>
      </p:sp>
      <p:sp>
        <p:nvSpPr>
          <p:cNvPr id="52" name="AutoShape 52"/>
          <p:cNvSpPr/>
          <p:nvPr/>
        </p:nvSpPr>
        <p:spPr>
          <a:xfrm>
            <a:off x="-863600" y="6534484"/>
            <a:ext cx="6260845" cy="0"/>
          </a:xfrm>
          <a:prstGeom prst="line">
            <a:avLst/>
          </a:prstGeom>
          <a:ln w="76200" cap="flat">
            <a:solidFill>
              <a:srgbClr val="082055"/>
            </a:solidFill>
            <a:prstDash val="solid"/>
            <a:headEnd type="none" w="sm" len="sm"/>
            <a:tailEnd type="oval" w="lg" len="lg"/>
          </a:ln>
        </p:spPr>
        <p:txBody>
          <a:bodyPr/>
          <a:lstStyle/>
          <a:p>
            <a:endParaRPr lang="fr-FR" sz="1200"/>
          </a:p>
        </p:txBody>
      </p:sp>
      <p:sp>
        <p:nvSpPr>
          <p:cNvPr id="53" name="AutoShape 53"/>
          <p:cNvSpPr/>
          <p:nvPr/>
        </p:nvSpPr>
        <p:spPr>
          <a:xfrm>
            <a:off x="5397245" y="378085"/>
            <a:ext cx="6992663" cy="0"/>
          </a:xfrm>
          <a:prstGeom prst="line">
            <a:avLst/>
          </a:prstGeom>
          <a:ln w="95250" cap="flat">
            <a:solidFill>
              <a:srgbClr val="082055"/>
            </a:solidFill>
            <a:prstDash val="solid"/>
            <a:headEnd type="oval" w="lg" len="lg"/>
            <a:tailEnd type="none" w="sm" len="sm"/>
          </a:ln>
        </p:spPr>
        <p:txBody>
          <a:bodyPr/>
          <a:lstStyle/>
          <a:p>
            <a:endParaRPr lang="fr-FR" sz="1200"/>
          </a:p>
        </p:txBody>
      </p:sp>
      <p:sp>
        <p:nvSpPr>
          <p:cNvPr id="63" name="AutoShape 36">
            <a:extLst>
              <a:ext uri="{FF2B5EF4-FFF2-40B4-BE49-F238E27FC236}">
                <a16:creationId xmlns:a16="http://schemas.microsoft.com/office/drawing/2014/main" id="{2421D68B-C456-E2D6-983C-3B70D6B6AD86}"/>
              </a:ext>
            </a:extLst>
          </p:cNvPr>
          <p:cNvSpPr/>
          <p:nvPr/>
        </p:nvSpPr>
        <p:spPr>
          <a:xfrm>
            <a:off x="9808293" y="7035800"/>
            <a:ext cx="4932817" cy="0"/>
          </a:xfrm>
          <a:prstGeom prst="line">
            <a:avLst/>
          </a:prstGeom>
          <a:ln w="76200" cap="flat">
            <a:solidFill>
              <a:srgbClr val="082055"/>
            </a:solidFill>
            <a:prstDash val="solid"/>
            <a:headEnd type="oval" w="lg" len="lg"/>
            <a:tailEnd type="none" w="sm" len="sm"/>
          </a:ln>
        </p:spPr>
        <p:txBody>
          <a:bodyPr/>
          <a:lstStyle/>
          <a:p>
            <a:endParaRPr lang="fr-FR" sz="1200"/>
          </a:p>
        </p:txBody>
      </p:sp>
      <p:sp>
        <p:nvSpPr>
          <p:cNvPr id="8" name="Espace réservé du numéro de diapositive 1">
            <a:extLst>
              <a:ext uri="{FF2B5EF4-FFF2-40B4-BE49-F238E27FC236}">
                <a16:creationId xmlns:a16="http://schemas.microsoft.com/office/drawing/2014/main" id="{2E7C2FA7-D29B-E105-2559-FDD1EE982B34}"/>
              </a:ext>
            </a:extLst>
          </p:cNvPr>
          <p:cNvSpPr>
            <a:spLocks noGrp="1"/>
          </p:cNvSpPr>
          <p:nvPr>
            <p:ph type="sldNum" sz="quarter" idx="12"/>
          </p:nvPr>
        </p:nvSpPr>
        <p:spPr>
          <a:xfrm>
            <a:off x="10515577" y="6412776"/>
            <a:ext cx="1422400" cy="243417"/>
          </a:xfrm>
        </p:spPr>
        <p:txBody>
          <a:bodyPr/>
          <a:lstStyle/>
          <a:p>
            <a:fld id="{B6F15528-21DE-4FAA-801E-634DDDAF4B2B}" type="slidenum">
              <a:rPr lang="en-US" sz="2667"/>
              <a:pPr/>
              <a:t>12</a:t>
            </a:fld>
            <a:endParaRPr lang="en-US" sz="2667" dirty="0"/>
          </a:p>
        </p:txBody>
      </p:sp>
      <p:sp>
        <p:nvSpPr>
          <p:cNvPr id="34" name="ZoneTexte 33">
            <a:extLst>
              <a:ext uri="{FF2B5EF4-FFF2-40B4-BE49-F238E27FC236}">
                <a16:creationId xmlns:a16="http://schemas.microsoft.com/office/drawing/2014/main" id="{69BE7A02-E6FB-5A6A-7982-E04ABC32B119}"/>
              </a:ext>
            </a:extLst>
          </p:cNvPr>
          <p:cNvSpPr txBox="1"/>
          <p:nvPr/>
        </p:nvSpPr>
        <p:spPr>
          <a:xfrm>
            <a:off x="5892800" y="1521679"/>
            <a:ext cx="5507786" cy="3702873"/>
          </a:xfrm>
          <a:prstGeom prst="rect">
            <a:avLst/>
          </a:prstGeom>
          <a:noFill/>
        </p:spPr>
        <p:txBody>
          <a:bodyPr wrap="square">
            <a:spAutoFit/>
          </a:bodyPr>
          <a:lstStyle/>
          <a:p>
            <a:pPr algn="ctr"/>
            <a:r>
              <a:rPr lang="en-US" sz="2133" dirty="0">
                <a:latin typeface="Times New Roman" panose="02020603050405020304" pitchFamily="18" charset="0"/>
                <a:cs typeface="Times New Roman" panose="02020603050405020304" pitchFamily="18" charset="0"/>
              </a:rPr>
              <a:t>An online extractor is a web-based tool designed to extract specific data or files from various formats. These tools are commonly used for tasks such as extracting text from images, unzipping compressed files, or converting file formats.</a:t>
            </a:r>
          </a:p>
          <a:p>
            <a:pPr algn="ctr"/>
            <a:r>
              <a:rPr lang="en-US" sz="2133" dirty="0">
                <a:latin typeface="Times New Roman" panose="02020603050405020304" pitchFamily="18" charset="0"/>
                <a:cs typeface="Times New Roman" panose="02020603050405020304" pitchFamily="18" charset="0"/>
                <a:sym typeface="Wingdings" panose="05000000000000000000" pitchFamily="2" charset="2"/>
              </a:rPr>
              <a:t></a:t>
            </a:r>
            <a:r>
              <a:rPr lang="en-US" sz="2133" dirty="0">
                <a:latin typeface="Times New Roman" panose="02020603050405020304" pitchFamily="18" charset="0"/>
                <a:cs typeface="Times New Roman" panose="02020603050405020304" pitchFamily="18" charset="0"/>
              </a:rPr>
              <a:t>These online extractors are essential for simplifying tasks such as data entry, document editing, and file management, making them valuable in various professional and personal contexts.</a:t>
            </a:r>
            <a:endParaRPr lang="fr-FR" sz="2133" dirty="0">
              <a:latin typeface="Times New Roman" panose="02020603050405020304" pitchFamily="18" charset="0"/>
              <a:cs typeface="Times New Roman" panose="02020603050405020304" pitchFamily="18" charset="0"/>
            </a:endParaRPr>
          </a:p>
        </p:txBody>
      </p:sp>
      <p:pic>
        <p:nvPicPr>
          <p:cNvPr id="6" name="Image 5">
            <a:extLst>
              <a:ext uri="{FF2B5EF4-FFF2-40B4-BE49-F238E27FC236}">
                <a16:creationId xmlns:a16="http://schemas.microsoft.com/office/drawing/2014/main" id="{9E932588-08C2-05EB-6CF6-208B426090FD}"/>
              </a:ext>
            </a:extLst>
          </p:cNvPr>
          <p:cNvPicPr>
            <a:picLocks noChangeAspect="1"/>
          </p:cNvPicPr>
          <p:nvPr/>
        </p:nvPicPr>
        <p:blipFill>
          <a:blip r:embed="rId3"/>
          <a:stretch>
            <a:fillRect/>
          </a:stretch>
        </p:blipFill>
        <p:spPr>
          <a:xfrm>
            <a:off x="725810" y="1582279"/>
            <a:ext cx="3604490" cy="3604490"/>
          </a:xfrm>
          <a:prstGeom prst="rect">
            <a:avLst/>
          </a:prstGeom>
        </p:spPr>
      </p:pic>
    </p:spTree>
    <p:extLst>
      <p:ext uri="{BB962C8B-B14F-4D97-AF65-F5344CB8AC3E}">
        <p14:creationId xmlns:p14="http://schemas.microsoft.com/office/powerpoint/2010/main" val="2023637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60848" y="-1055142"/>
            <a:ext cx="7424702" cy="74247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2055"/>
            </a:solidFill>
          </p:spPr>
          <p:txBody>
            <a:bodyPr/>
            <a:lstStyle/>
            <a:p>
              <a:endParaRPr lang="fr-FR" sz="1200"/>
            </a:p>
          </p:txBody>
        </p:sp>
        <p:sp>
          <p:nvSpPr>
            <p:cNvPr id="4" name="TextBox 4"/>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5" name="Group 5"/>
          <p:cNvGrpSpPr/>
          <p:nvPr/>
        </p:nvGrpSpPr>
        <p:grpSpPr>
          <a:xfrm>
            <a:off x="8449782" y="866887"/>
            <a:ext cx="4785129" cy="4806607"/>
            <a:chOff x="0" y="0"/>
            <a:chExt cx="812800" cy="816448"/>
          </a:xfrm>
        </p:grpSpPr>
        <p:sp>
          <p:nvSpPr>
            <p:cNvPr id="6" name="Freeform 6"/>
            <p:cNvSpPr/>
            <p:nvPr/>
          </p:nvSpPr>
          <p:spPr>
            <a:xfrm>
              <a:off x="0" y="0"/>
              <a:ext cx="812800" cy="816448"/>
            </a:xfrm>
            <a:custGeom>
              <a:avLst/>
              <a:gdLst/>
              <a:ahLst/>
              <a:cxnLst/>
              <a:rect l="l" t="t" r="r" b="b"/>
              <a:pathLst>
                <a:path w="812800" h="816448">
                  <a:moveTo>
                    <a:pt x="406400" y="0"/>
                  </a:moveTo>
                  <a:cubicBezTo>
                    <a:pt x="181951" y="0"/>
                    <a:pt x="0" y="182768"/>
                    <a:pt x="0" y="408224"/>
                  </a:cubicBezTo>
                  <a:cubicBezTo>
                    <a:pt x="0" y="633680"/>
                    <a:pt x="181951" y="816448"/>
                    <a:pt x="406400" y="816448"/>
                  </a:cubicBezTo>
                  <a:cubicBezTo>
                    <a:pt x="630849" y="816448"/>
                    <a:pt x="812800" y="633680"/>
                    <a:pt x="812800" y="408224"/>
                  </a:cubicBezTo>
                  <a:cubicBezTo>
                    <a:pt x="812800" y="182768"/>
                    <a:pt x="630849" y="0"/>
                    <a:pt x="406400" y="0"/>
                  </a:cubicBezTo>
                  <a:close/>
                </a:path>
              </a:pathLst>
            </a:custGeom>
            <a:solidFill>
              <a:srgbClr val="0C5B9A"/>
            </a:solidFill>
          </p:spPr>
          <p:txBody>
            <a:bodyPr/>
            <a:lstStyle/>
            <a:p>
              <a:endParaRPr lang="fr-FR" sz="1200"/>
            </a:p>
          </p:txBody>
        </p:sp>
        <p:sp>
          <p:nvSpPr>
            <p:cNvPr id="7" name="TextBox 7"/>
            <p:cNvSpPr txBox="1"/>
            <p:nvPr/>
          </p:nvSpPr>
          <p:spPr>
            <a:xfrm>
              <a:off x="76200" y="38442"/>
              <a:ext cx="660400" cy="701464"/>
            </a:xfrm>
            <a:prstGeom prst="rect">
              <a:avLst/>
            </a:prstGeom>
          </p:spPr>
          <p:txBody>
            <a:bodyPr lIns="33867" tIns="33867" rIns="33867" bIns="33867" rtlCol="0" anchor="ctr"/>
            <a:lstStyle/>
            <a:p>
              <a:pPr algn="ctr">
                <a:lnSpc>
                  <a:spcPts val="1773"/>
                </a:lnSpc>
              </a:pPr>
              <a:endParaRPr sz="1200"/>
            </a:p>
          </p:txBody>
        </p:sp>
      </p:grpSp>
      <p:sp>
        <p:nvSpPr>
          <p:cNvPr id="15" name="TextBox 15"/>
          <p:cNvSpPr txBox="1"/>
          <p:nvPr/>
        </p:nvSpPr>
        <p:spPr>
          <a:xfrm>
            <a:off x="760330" y="2285828"/>
            <a:ext cx="526795" cy="557187"/>
          </a:xfrm>
          <a:prstGeom prst="rect">
            <a:avLst/>
          </a:prstGeom>
        </p:spPr>
        <p:txBody>
          <a:bodyPr lIns="33867" tIns="33867" rIns="33867" bIns="33867" rtlCol="0" anchor="ctr"/>
          <a:lstStyle/>
          <a:p>
            <a:pPr algn="ctr">
              <a:lnSpc>
                <a:spcPts val="1773"/>
              </a:lnSpc>
            </a:pPr>
            <a:endParaRPr sz="1200"/>
          </a:p>
        </p:txBody>
      </p:sp>
      <p:sp>
        <p:nvSpPr>
          <p:cNvPr id="40" name="TextBox 40"/>
          <p:cNvSpPr txBox="1"/>
          <p:nvPr/>
        </p:nvSpPr>
        <p:spPr>
          <a:xfrm>
            <a:off x="75541" y="1030507"/>
            <a:ext cx="6351419" cy="374590"/>
          </a:xfrm>
          <a:prstGeom prst="rect">
            <a:avLst/>
          </a:prstGeom>
        </p:spPr>
        <p:txBody>
          <a:bodyPr wrap="square" lIns="0" tIns="0" rIns="0" bIns="0" rtlCol="0" anchor="t">
            <a:spAutoFit/>
          </a:bodyPr>
          <a:lstStyle/>
          <a:p>
            <a:pPr algn="ctr">
              <a:lnSpc>
                <a:spcPts val="2719"/>
              </a:lnSpc>
            </a:pPr>
            <a:r>
              <a:rPr lang="en-US" sz="3200" b="1" spc="18" dirty="0">
                <a:solidFill>
                  <a:srgbClr val="000000"/>
                </a:solidFill>
                <a:latin typeface="Poppins Bold"/>
              </a:rPr>
              <a:t>Project objective</a:t>
            </a:r>
          </a:p>
        </p:txBody>
      </p:sp>
      <p:sp>
        <p:nvSpPr>
          <p:cNvPr id="43" name="TextBox 43"/>
          <p:cNvSpPr txBox="1"/>
          <p:nvPr/>
        </p:nvSpPr>
        <p:spPr>
          <a:xfrm>
            <a:off x="1588904" y="4673931"/>
            <a:ext cx="3846757" cy="252249"/>
          </a:xfrm>
          <a:prstGeom prst="rect">
            <a:avLst/>
          </a:prstGeom>
        </p:spPr>
        <p:txBody>
          <a:bodyPr wrap="square" lIns="0" tIns="0" rIns="0" bIns="0" rtlCol="0" anchor="t">
            <a:spAutoFit/>
          </a:bodyPr>
          <a:lstStyle/>
          <a:p>
            <a:pPr>
              <a:lnSpc>
                <a:spcPts val="1999"/>
              </a:lnSpc>
            </a:pPr>
            <a:r>
              <a:rPr lang="en-US" sz="1666" spc="13" dirty="0">
                <a:solidFill>
                  <a:srgbClr val="FFFFFF"/>
                </a:solidFill>
                <a:latin typeface="Poppins Bold"/>
              </a:rPr>
              <a:t>Email : Maher.etude@gmail.com</a:t>
            </a:r>
          </a:p>
        </p:txBody>
      </p:sp>
      <p:sp>
        <p:nvSpPr>
          <p:cNvPr id="47" name="TextBox 47"/>
          <p:cNvSpPr txBox="1"/>
          <p:nvPr/>
        </p:nvSpPr>
        <p:spPr>
          <a:xfrm>
            <a:off x="770208" y="2333026"/>
            <a:ext cx="507039" cy="401200"/>
          </a:xfrm>
          <a:prstGeom prst="rect">
            <a:avLst/>
          </a:prstGeom>
        </p:spPr>
        <p:txBody>
          <a:bodyPr lIns="0" tIns="0" rIns="0" bIns="0" rtlCol="0" anchor="t">
            <a:spAutoFit/>
          </a:bodyPr>
          <a:lstStyle/>
          <a:p>
            <a:pPr algn="ctr">
              <a:lnSpc>
                <a:spcPts val="3267"/>
              </a:lnSpc>
            </a:pPr>
            <a:r>
              <a:rPr lang="en-US" sz="2333">
                <a:solidFill>
                  <a:srgbClr val="FFFFFF"/>
                </a:solidFill>
                <a:latin typeface="Poppins Bold"/>
              </a:rPr>
              <a:t>01</a:t>
            </a:r>
          </a:p>
        </p:txBody>
      </p:sp>
      <p:sp>
        <p:nvSpPr>
          <p:cNvPr id="48" name="TextBox 48"/>
          <p:cNvSpPr txBox="1"/>
          <p:nvPr/>
        </p:nvSpPr>
        <p:spPr>
          <a:xfrm>
            <a:off x="770208" y="3076639"/>
            <a:ext cx="507039" cy="401200"/>
          </a:xfrm>
          <a:prstGeom prst="rect">
            <a:avLst/>
          </a:prstGeom>
        </p:spPr>
        <p:txBody>
          <a:bodyPr lIns="0" tIns="0" rIns="0" bIns="0" rtlCol="0" anchor="t">
            <a:spAutoFit/>
          </a:bodyPr>
          <a:lstStyle/>
          <a:p>
            <a:pPr algn="ctr">
              <a:lnSpc>
                <a:spcPts val="3267"/>
              </a:lnSpc>
            </a:pPr>
            <a:r>
              <a:rPr lang="en-US" sz="2333">
                <a:solidFill>
                  <a:srgbClr val="FFFFFF"/>
                </a:solidFill>
                <a:latin typeface="Poppins Bold"/>
              </a:rPr>
              <a:t>02</a:t>
            </a:r>
          </a:p>
        </p:txBody>
      </p:sp>
      <p:sp>
        <p:nvSpPr>
          <p:cNvPr id="49" name="TextBox 49"/>
          <p:cNvSpPr txBox="1"/>
          <p:nvPr/>
        </p:nvSpPr>
        <p:spPr>
          <a:xfrm>
            <a:off x="770208" y="3820251"/>
            <a:ext cx="507039" cy="401200"/>
          </a:xfrm>
          <a:prstGeom prst="rect">
            <a:avLst/>
          </a:prstGeom>
        </p:spPr>
        <p:txBody>
          <a:bodyPr lIns="0" tIns="0" rIns="0" bIns="0" rtlCol="0" anchor="t">
            <a:spAutoFit/>
          </a:bodyPr>
          <a:lstStyle/>
          <a:p>
            <a:pPr algn="ctr">
              <a:lnSpc>
                <a:spcPts val="3267"/>
              </a:lnSpc>
            </a:pPr>
            <a:r>
              <a:rPr lang="en-US" sz="2333">
                <a:solidFill>
                  <a:srgbClr val="FFFFFF"/>
                </a:solidFill>
                <a:latin typeface="Poppins Bold"/>
              </a:rPr>
              <a:t>03</a:t>
            </a:r>
          </a:p>
        </p:txBody>
      </p:sp>
      <p:sp>
        <p:nvSpPr>
          <p:cNvPr id="50" name="TextBox 50"/>
          <p:cNvSpPr txBox="1"/>
          <p:nvPr/>
        </p:nvSpPr>
        <p:spPr>
          <a:xfrm>
            <a:off x="770208" y="4563864"/>
            <a:ext cx="507039" cy="401200"/>
          </a:xfrm>
          <a:prstGeom prst="rect">
            <a:avLst/>
          </a:prstGeom>
        </p:spPr>
        <p:txBody>
          <a:bodyPr lIns="0" tIns="0" rIns="0" bIns="0" rtlCol="0" anchor="t">
            <a:spAutoFit/>
          </a:bodyPr>
          <a:lstStyle/>
          <a:p>
            <a:pPr algn="ctr">
              <a:lnSpc>
                <a:spcPts val="3267"/>
              </a:lnSpc>
            </a:pPr>
            <a:r>
              <a:rPr lang="en-US" sz="2333">
                <a:solidFill>
                  <a:srgbClr val="FFFFFF"/>
                </a:solidFill>
                <a:latin typeface="Poppins Bold"/>
              </a:rPr>
              <a:t>04</a:t>
            </a:r>
          </a:p>
        </p:txBody>
      </p:sp>
      <p:sp>
        <p:nvSpPr>
          <p:cNvPr id="52" name="AutoShape 52"/>
          <p:cNvSpPr/>
          <p:nvPr/>
        </p:nvSpPr>
        <p:spPr>
          <a:xfrm>
            <a:off x="-838931" y="319638"/>
            <a:ext cx="6260845" cy="0"/>
          </a:xfrm>
          <a:prstGeom prst="line">
            <a:avLst/>
          </a:prstGeom>
          <a:ln w="76200" cap="flat">
            <a:solidFill>
              <a:srgbClr val="082055"/>
            </a:solidFill>
            <a:prstDash val="solid"/>
            <a:headEnd type="none" w="sm" len="sm"/>
            <a:tailEnd type="oval" w="lg" len="lg"/>
          </a:ln>
        </p:spPr>
        <p:txBody>
          <a:bodyPr/>
          <a:lstStyle/>
          <a:p>
            <a:endParaRPr lang="fr-FR" sz="1200"/>
          </a:p>
        </p:txBody>
      </p:sp>
      <p:sp>
        <p:nvSpPr>
          <p:cNvPr id="53" name="AutoShape 53"/>
          <p:cNvSpPr/>
          <p:nvPr/>
        </p:nvSpPr>
        <p:spPr>
          <a:xfrm>
            <a:off x="6588613" y="6496559"/>
            <a:ext cx="6992663" cy="0"/>
          </a:xfrm>
          <a:prstGeom prst="line">
            <a:avLst/>
          </a:prstGeom>
          <a:ln w="95250" cap="flat">
            <a:solidFill>
              <a:srgbClr val="082055"/>
            </a:solidFill>
            <a:prstDash val="solid"/>
            <a:headEnd type="oval" w="lg" len="lg"/>
            <a:tailEnd type="none" w="sm" len="sm"/>
          </a:ln>
        </p:spPr>
        <p:txBody>
          <a:bodyPr/>
          <a:lstStyle/>
          <a:p>
            <a:endParaRPr lang="fr-FR" sz="1200"/>
          </a:p>
        </p:txBody>
      </p:sp>
      <p:sp>
        <p:nvSpPr>
          <p:cNvPr id="63" name="AutoShape 36">
            <a:extLst>
              <a:ext uri="{FF2B5EF4-FFF2-40B4-BE49-F238E27FC236}">
                <a16:creationId xmlns:a16="http://schemas.microsoft.com/office/drawing/2014/main" id="{2421D68B-C456-E2D6-983C-3B70D6B6AD86}"/>
              </a:ext>
            </a:extLst>
          </p:cNvPr>
          <p:cNvSpPr/>
          <p:nvPr/>
        </p:nvSpPr>
        <p:spPr>
          <a:xfrm>
            <a:off x="9808293" y="7035800"/>
            <a:ext cx="4932817" cy="0"/>
          </a:xfrm>
          <a:prstGeom prst="line">
            <a:avLst/>
          </a:prstGeom>
          <a:ln w="76200" cap="flat">
            <a:solidFill>
              <a:srgbClr val="082055"/>
            </a:solidFill>
            <a:prstDash val="solid"/>
            <a:headEnd type="oval" w="lg" len="lg"/>
            <a:tailEnd type="none" w="sm" len="sm"/>
          </a:ln>
        </p:spPr>
        <p:txBody>
          <a:bodyPr/>
          <a:lstStyle/>
          <a:p>
            <a:endParaRPr lang="fr-FR" sz="1200"/>
          </a:p>
        </p:txBody>
      </p:sp>
      <p:sp>
        <p:nvSpPr>
          <p:cNvPr id="8" name="Espace réservé du numéro de diapositive 1">
            <a:extLst>
              <a:ext uri="{FF2B5EF4-FFF2-40B4-BE49-F238E27FC236}">
                <a16:creationId xmlns:a16="http://schemas.microsoft.com/office/drawing/2014/main" id="{2E7C2FA7-D29B-E105-2559-FDD1EE982B34}"/>
              </a:ext>
            </a:extLst>
          </p:cNvPr>
          <p:cNvSpPr>
            <a:spLocks noGrp="1"/>
          </p:cNvSpPr>
          <p:nvPr>
            <p:ph type="sldNum" sz="quarter" idx="12"/>
          </p:nvPr>
        </p:nvSpPr>
        <p:spPr>
          <a:xfrm>
            <a:off x="10515577" y="6538384"/>
            <a:ext cx="1422400" cy="243417"/>
          </a:xfrm>
        </p:spPr>
        <p:txBody>
          <a:bodyPr/>
          <a:lstStyle/>
          <a:p>
            <a:fld id="{B6F15528-21DE-4FAA-801E-634DDDAF4B2B}" type="slidenum">
              <a:rPr lang="en-US" sz="2667"/>
              <a:pPr/>
              <a:t>13</a:t>
            </a:fld>
            <a:endParaRPr lang="en-US" sz="2667" dirty="0"/>
          </a:p>
        </p:txBody>
      </p:sp>
      <p:sp>
        <p:nvSpPr>
          <p:cNvPr id="10" name="ZoneTexte 9">
            <a:extLst>
              <a:ext uri="{FF2B5EF4-FFF2-40B4-BE49-F238E27FC236}">
                <a16:creationId xmlns:a16="http://schemas.microsoft.com/office/drawing/2014/main" id="{47A17B6B-F875-916D-0D5C-556BC9F9CC7D}"/>
              </a:ext>
            </a:extLst>
          </p:cNvPr>
          <p:cNvSpPr txBox="1"/>
          <p:nvPr/>
        </p:nvSpPr>
        <p:spPr>
          <a:xfrm>
            <a:off x="1348452" y="2067069"/>
            <a:ext cx="3846757" cy="3046411"/>
          </a:xfrm>
          <a:prstGeom prst="rect">
            <a:avLst/>
          </a:prstGeom>
          <a:noFill/>
        </p:spPr>
        <p:txBody>
          <a:bodyPr wrap="square">
            <a:spAutoFit/>
          </a:bodyPr>
          <a:lstStyle/>
          <a:p>
            <a:pPr algn="ctr"/>
            <a:r>
              <a:rPr lang="en-US" sz="2133" dirty="0">
                <a:latin typeface="Times New Roman" panose="02020603050405020304" pitchFamily="18" charset="0"/>
                <a:cs typeface="Times New Roman" panose="02020603050405020304" pitchFamily="18" charset="0"/>
              </a:rPr>
              <a:t>Create a tool to extract a single sample project from a </a:t>
            </a:r>
            <a:r>
              <a:rPr lang="en-US" sz="2133" dirty="0" err="1">
                <a:latin typeface="Times New Roman" panose="02020603050405020304" pitchFamily="18" charset="0"/>
                <a:cs typeface="Times New Roman" panose="02020603050405020304" pitchFamily="18" charset="0"/>
              </a:rPr>
              <a:t>Github</a:t>
            </a:r>
            <a:r>
              <a:rPr lang="en-US" sz="2133" dirty="0">
                <a:latin typeface="Times New Roman" panose="02020603050405020304" pitchFamily="18" charset="0"/>
                <a:cs typeface="Times New Roman" panose="02020603050405020304" pitchFamily="18" charset="0"/>
              </a:rPr>
              <a:t> repository, the extraction should convert the project files to "under root" format so that they can be used directly in integrated development environments ( IDE) like IAR, CubeMX2 and STM32 Cube vs code.</a:t>
            </a:r>
            <a:endParaRPr lang="fr-FR" sz="2133" dirty="0">
              <a:latin typeface="Times New Roman" panose="02020603050405020304" pitchFamily="18" charset="0"/>
              <a:cs typeface="Times New Roman" panose="02020603050405020304" pitchFamily="18" charset="0"/>
            </a:endParaRPr>
          </a:p>
        </p:txBody>
      </p:sp>
      <p:sp>
        <p:nvSpPr>
          <p:cNvPr id="11" name="Freeform 11">
            <a:extLst>
              <a:ext uri="{FF2B5EF4-FFF2-40B4-BE49-F238E27FC236}">
                <a16:creationId xmlns:a16="http://schemas.microsoft.com/office/drawing/2014/main" id="{D634E34A-7A12-CE14-799D-20BC7EB9C0BA}"/>
              </a:ext>
            </a:extLst>
          </p:cNvPr>
          <p:cNvSpPr/>
          <p:nvPr/>
        </p:nvSpPr>
        <p:spPr>
          <a:xfrm>
            <a:off x="9534143" y="1552181"/>
            <a:ext cx="2315497" cy="3851315"/>
          </a:xfrm>
          <a:custGeom>
            <a:avLst/>
            <a:gdLst/>
            <a:ahLst/>
            <a:cxnLst/>
            <a:rect l="l" t="t" r="r" b="b"/>
            <a:pathLst>
              <a:path w="5308092" h="8229600">
                <a:moveTo>
                  <a:pt x="0" y="0"/>
                </a:moveTo>
                <a:lnTo>
                  <a:pt x="5308092" y="0"/>
                </a:lnTo>
                <a:lnTo>
                  <a:pt x="5308092" y="8229600"/>
                </a:lnTo>
                <a:lnTo>
                  <a:pt x="0" y="8229600"/>
                </a:lnTo>
                <a:lnTo>
                  <a:pt x="0" y="0"/>
                </a:lnTo>
                <a:close/>
              </a:path>
            </a:pathLst>
          </a:custGeom>
          <a:blipFill>
            <a:blip r:embed="rId3"/>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fr-FR"/>
          </a:p>
        </p:txBody>
      </p:sp>
    </p:spTree>
    <p:extLst>
      <p:ext uri="{BB962C8B-B14F-4D97-AF65-F5344CB8AC3E}">
        <p14:creationId xmlns:p14="http://schemas.microsoft.com/office/powerpoint/2010/main" val="17780526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7" grpId="0"/>
      <p:bldP spid="48" grpId="0"/>
      <p:bldP spid="49" grpId="0"/>
      <p:bldP spid="50"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42008" y="-443331"/>
            <a:ext cx="13928384" cy="7301331"/>
            <a:chOff x="0" y="0"/>
            <a:chExt cx="812800" cy="426074"/>
          </a:xfrm>
        </p:grpSpPr>
        <p:sp>
          <p:nvSpPr>
            <p:cNvPr id="3" name="Freeform 3"/>
            <p:cNvSpPr/>
            <p:nvPr/>
          </p:nvSpPr>
          <p:spPr>
            <a:xfrm>
              <a:off x="0" y="0"/>
              <a:ext cx="812800" cy="426074"/>
            </a:xfrm>
            <a:custGeom>
              <a:avLst/>
              <a:gdLst/>
              <a:ahLst/>
              <a:cxnLst/>
              <a:rect l="l" t="t" r="r" b="b"/>
              <a:pathLst>
                <a:path w="812800" h="426074">
                  <a:moveTo>
                    <a:pt x="609600" y="0"/>
                  </a:moveTo>
                  <a:lnTo>
                    <a:pt x="0" y="0"/>
                  </a:lnTo>
                  <a:lnTo>
                    <a:pt x="203200" y="426074"/>
                  </a:lnTo>
                  <a:lnTo>
                    <a:pt x="812800" y="426074"/>
                  </a:lnTo>
                  <a:lnTo>
                    <a:pt x="609600" y="0"/>
                  </a:lnTo>
                  <a:close/>
                </a:path>
              </a:pathLst>
            </a:custGeom>
            <a:solidFill>
              <a:srgbClr val="082055"/>
            </a:solidFill>
          </p:spPr>
          <p:txBody>
            <a:bodyPr/>
            <a:lstStyle/>
            <a:p>
              <a:endParaRPr lang="fr-FR" sz="1200"/>
            </a:p>
          </p:txBody>
        </p:sp>
        <p:sp>
          <p:nvSpPr>
            <p:cNvPr id="4" name="TextBox 4"/>
            <p:cNvSpPr txBox="1"/>
            <p:nvPr/>
          </p:nvSpPr>
          <p:spPr>
            <a:xfrm>
              <a:off x="101600" y="-38100"/>
              <a:ext cx="609600" cy="464174"/>
            </a:xfrm>
            <a:prstGeom prst="rect">
              <a:avLst/>
            </a:prstGeom>
          </p:spPr>
          <p:txBody>
            <a:bodyPr lIns="33867" tIns="33867" rIns="33867" bIns="33867" rtlCol="0" anchor="ctr"/>
            <a:lstStyle/>
            <a:p>
              <a:pPr algn="ctr">
                <a:lnSpc>
                  <a:spcPts val="1773"/>
                </a:lnSpc>
              </a:pPr>
              <a:endParaRPr sz="1200"/>
            </a:p>
          </p:txBody>
        </p:sp>
      </p:grpSp>
      <p:grpSp>
        <p:nvGrpSpPr>
          <p:cNvPr id="5" name="Group 5"/>
          <p:cNvGrpSpPr/>
          <p:nvPr/>
        </p:nvGrpSpPr>
        <p:grpSpPr>
          <a:xfrm>
            <a:off x="5487807" y="775247"/>
            <a:ext cx="5828563" cy="634337"/>
            <a:chOff x="0" y="0"/>
            <a:chExt cx="3734182" cy="406400"/>
          </a:xfrm>
        </p:grpSpPr>
        <p:sp>
          <p:nvSpPr>
            <p:cNvPr id="6" name="Freeform 6"/>
            <p:cNvSpPr/>
            <p:nvPr/>
          </p:nvSpPr>
          <p:spPr>
            <a:xfrm>
              <a:off x="0" y="0"/>
              <a:ext cx="3734183" cy="406400"/>
            </a:xfrm>
            <a:custGeom>
              <a:avLst/>
              <a:gdLst/>
              <a:ahLst/>
              <a:cxnLst/>
              <a:rect l="l" t="t" r="r" b="b"/>
              <a:pathLst>
                <a:path w="3734183" h="406400">
                  <a:moveTo>
                    <a:pt x="3530983" y="0"/>
                  </a:moveTo>
                  <a:cubicBezTo>
                    <a:pt x="3643207" y="0"/>
                    <a:pt x="3734183" y="90976"/>
                    <a:pt x="3734183" y="203200"/>
                  </a:cubicBezTo>
                  <a:cubicBezTo>
                    <a:pt x="3734183" y="315424"/>
                    <a:pt x="3643207" y="406400"/>
                    <a:pt x="3530983" y="406400"/>
                  </a:cubicBezTo>
                  <a:lnTo>
                    <a:pt x="203200" y="406400"/>
                  </a:lnTo>
                  <a:cubicBezTo>
                    <a:pt x="90976" y="406400"/>
                    <a:pt x="0" y="315424"/>
                    <a:pt x="0" y="203200"/>
                  </a:cubicBezTo>
                  <a:cubicBezTo>
                    <a:pt x="0" y="90976"/>
                    <a:pt x="90976" y="0"/>
                    <a:pt x="203200" y="0"/>
                  </a:cubicBezTo>
                  <a:close/>
                </a:path>
              </a:pathLst>
            </a:custGeom>
            <a:solidFill>
              <a:srgbClr val="FFFFFF"/>
            </a:solidFill>
          </p:spPr>
          <p:txBody>
            <a:bodyPr/>
            <a:lstStyle/>
            <a:p>
              <a:endParaRPr lang="fr-FR" sz="1200"/>
            </a:p>
          </p:txBody>
        </p:sp>
        <p:sp>
          <p:nvSpPr>
            <p:cNvPr id="7" name="TextBox 7"/>
            <p:cNvSpPr txBox="1"/>
            <p:nvPr/>
          </p:nvSpPr>
          <p:spPr>
            <a:xfrm>
              <a:off x="0" y="-38100"/>
              <a:ext cx="3734182" cy="444500"/>
            </a:xfrm>
            <a:prstGeom prst="rect">
              <a:avLst/>
            </a:prstGeom>
          </p:spPr>
          <p:txBody>
            <a:bodyPr lIns="33867" tIns="33867" rIns="33867" bIns="33867" rtlCol="0" anchor="ctr"/>
            <a:lstStyle/>
            <a:p>
              <a:pPr algn="ctr">
                <a:lnSpc>
                  <a:spcPts val="1773"/>
                </a:lnSpc>
              </a:pPr>
              <a:endParaRPr sz="1200"/>
            </a:p>
          </p:txBody>
        </p:sp>
      </p:grpSp>
      <p:grpSp>
        <p:nvGrpSpPr>
          <p:cNvPr id="8" name="Group 8"/>
          <p:cNvGrpSpPr/>
          <p:nvPr/>
        </p:nvGrpSpPr>
        <p:grpSpPr>
          <a:xfrm>
            <a:off x="5064916" y="669524"/>
            <a:ext cx="845782" cy="84578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5B9A"/>
            </a:solidFill>
          </p:spPr>
          <p:txBody>
            <a:bodyPr/>
            <a:lstStyle/>
            <a:p>
              <a:endParaRPr lang="fr-FR" sz="1200" dirty="0"/>
            </a:p>
          </p:txBody>
        </p:sp>
        <p:sp>
          <p:nvSpPr>
            <p:cNvPr id="10" name="TextBox 10"/>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11" name="Group 11"/>
          <p:cNvGrpSpPr/>
          <p:nvPr/>
        </p:nvGrpSpPr>
        <p:grpSpPr>
          <a:xfrm>
            <a:off x="5761847" y="1695932"/>
            <a:ext cx="5554523" cy="634337"/>
            <a:chOff x="0" y="0"/>
            <a:chExt cx="3558613" cy="406400"/>
          </a:xfrm>
        </p:grpSpPr>
        <p:sp>
          <p:nvSpPr>
            <p:cNvPr id="12" name="Freeform 12"/>
            <p:cNvSpPr/>
            <p:nvPr/>
          </p:nvSpPr>
          <p:spPr>
            <a:xfrm>
              <a:off x="0" y="0"/>
              <a:ext cx="3558613" cy="406400"/>
            </a:xfrm>
            <a:custGeom>
              <a:avLst/>
              <a:gdLst/>
              <a:ahLst/>
              <a:cxnLst/>
              <a:rect l="l" t="t" r="r" b="b"/>
              <a:pathLst>
                <a:path w="3558613" h="406400">
                  <a:moveTo>
                    <a:pt x="3355413" y="0"/>
                  </a:moveTo>
                  <a:cubicBezTo>
                    <a:pt x="3467638" y="0"/>
                    <a:pt x="3558613" y="90976"/>
                    <a:pt x="3558613" y="203200"/>
                  </a:cubicBezTo>
                  <a:cubicBezTo>
                    <a:pt x="3558613" y="315424"/>
                    <a:pt x="3467638" y="406400"/>
                    <a:pt x="3355413" y="406400"/>
                  </a:cubicBezTo>
                  <a:lnTo>
                    <a:pt x="203200" y="406400"/>
                  </a:lnTo>
                  <a:cubicBezTo>
                    <a:pt x="90976" y="406400"/>
                    <a:pt x="0" y="315424"/>
                    <a:pt x="0" y="203200"/>
                  </a:cubicBezTo>
                  <a:cubicBezTo>
                    <a:pt x="0" y="90976"/>
                    <a:pt x="90976" y="0"/>
                    <a:pt x="203200" y="0"/>
                  </a:cubicBezTo>
                  <a:close/>
                </a:path>
              </a:pathLst>
            </a:custGeom>
            <a:solidFill>
              <a:srgbClr val="FFFFFF"/>
            </a:solidFill>
          </p:spPr>
          <p:txBody>
            <a:bodyPr/>
            <a:lstStyle/>
            <a:p>
              <a:endParaRPr lang="fr-FR" sz="1200"/>
            </a:p>
          </p:txBody>
        </p:sp>
        <p:sp>
          <p:nvSpPr>
            <p:cNvPr id="13" name="TextBox 13"/>
            <p:cNvSpPr txBox="1"/>
            <p:nvPr/>
          </p:nvSpPr>
          <p:spPr>
            <a:xfrm>
              <a:off x="0" y="-38100"/>
              <a:ext cx="3558613" cy="444500"/>
            </a:xfrm>
            <a:prstGeom prst="rect">
              <a:avLst/>
            </a:prstGeom>
          </p:spPr>
          <p:txBody>
            <a:bodyPr lIns="33867" tIns="33867" rIns="33867" bIns="33867" rtlCol="0" anchor="ctr"/>
            <a:lstStyle/>
            <a:p>
              <a:pPr algn="ctr">
                <a:lnSpc>
                  <a:spcPts val="1773"/>
                </a:lnSpc>
              </a:pPr>
              <a:endParaRPr sz="1200"/>
            </a:p>
          </p:txBody>
        </p:sp>
      </p:grpSp>
      <p:grpSp>
        <p:nvGrpSpPr>
          <p:cNvPr id="14" name="Group 14"/>
          <p:cNvGrpSpPr/>
          <p:nvPr/>
        </p:nvGrpSpPr>
        <p:grpSpPr>
          <a:xfrm>
            <a:off x="5487808" y="1591506"/>
            <a:ext cx="845782" cy="84578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5B9A"/>
            </a:solidFill>
          </p:spPr>
          <p:txBody>
            <a:bodyPr/>
            <a:lstStyle/>
            <a:p>
              <a:endParaRPr lang="fr-FR" sz="1200"/>
            </a:p>
          </p:txBody>
        </p:sp>
        <p:sp>
          <p:nvSpPr>
            <p:cNvPr id="16" name="TextBox 16"/>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17" name="Group 17"/>
          <p:cNvGrpSpPr/>
          <p:nvPr/>
        </p:nvGrpSpPr>
        <p:grpSpPr>
          <a:xfrm>
            <a:off x="6155327" y="2617913"/>
            <a:ext cx="5161043" cy="634337"/>
            <a:chOff x="0" y="0"/>
            <a:chExt cx="3306522" cy="406400"/>
          </a:xfrm>
        </p:grpSpPr>
        <p:sp>
          <p:nvSpPr>
            <p:cNvPr id="18" name="Freeform 18"/>
            <p:cNvSpPr/>
            <p:nvPr/>
          </p:nvSpPr>
          <p:spPr>
            <a:xfrm>
              <a:off x="0" y="0"/>
              <a:ext cx="3306523" cy="406400"/>
            </a:xfrm>
            <a:custGeom>
              <a:avLst/>
              <a:gdLst/>
              <a:ahLst/>
              <a:cxnLst/>
              <a:rect l="l" t="t" r="r" b="b"/>
              <a:pathLst>
                <a:path w="3306523" h="406400">
                  <a:moveTo>
                    <a:pt x="3103323" y="0"/>
                  </a:moveTo>
                  <a:cubicBezTo>
                    <a:pt x="3215547" y="0"/>
                    <a:pt x="3306523" y="90976"/>
                    <a:pt x="3306523" y="203200"/>
                  </a:cubicBezTo>
                  <a:cubicBezTo>
                    <a:pt x="3306523" y="315424"/>
                    <a:pt x="3215547" y="406400"/>
                    <a:pt x="3103323" y="406400"/>
                  </a:cubicBezTo>
                  <a:lnTo>
                    <a:pt x="203200" y="406400"/>
                  </a:lnTo>
                  <a:cubicBezTo>
                    <a:pt x="90976" y="406400"/>
                    <a:pt x="0" y="315424"/>
                    <a:pt x="0" y="203200"/>
                  </a:cubicBezTo>
                  <a:cubicBezTo>
                    <a:pt x="0" y="90976"/>
                    <a:pt x="90976" y="0"/>
                    <a:pt x="203200" y="0"/>
                  </a:cubicBezTo>
                  <a:close/>
                </a:path>
              </a:pathLst>
            </a:custGeom>
            <a:solidFill>
              <a:srgbClr val="FFFFFF"/>
            </a:solidFill>
          </p:spPr>
          <p:txBody>
            <a:bodyPr/>
            <a:lstStyle/>
            <a:p>
              <a:endParaRPr lang="fr-FR" sz="1200"/>
            </a:p>
          </p:txBody>
        </p:sp>
        <p:sp>
          <p:nvSpPr>
            <p:cNvPr id="19" name="TextBox 19"/>
            <p:cNvSpPr txBox="1"/>
            <p:nvPr/>
          </p:nvSpPr>
          <p:spPr>
            <a:xfrm>
              <a:off x="0" y="-38100"/>
              <a:ext cx="3306522" cy="444500"/>
            </a:xfrm>
            <a:prstGeom prst="rect">
              <a:avLst/>
            </a:prstGeom>
          </p:spPr>
          <p:txBody>
            <a:bodyPr lIns="33867" tIns="33867" rIns="33867" bIns="33867" rtlCol="0" anchor="ctr"/>
            <a:lstStyle/>
            <a:p>
              <a:pPr algn="ctr">
                <a:lnSpc>
                  <a:spcPts val="1773"/>
                </a:lnSpc>
              </a:pPr>
              <a:endParaRPr sz="1200"/>
            </a:p>
          </p:txBody>
        </p:sp>
      </p:grpSp>
      <p:grpSp>
        <p:nvGrpSpPr>
          <p:cNvPr id="20" name="Group 20"/>
          <p:cNvGrpSpPr/>
          <p:nvPr/>
        </p:nvGrpSpPr>
        <p:grpSpPr>
          <a:xfrm>
            <a:off x="5910698" y="2514418"/>
            <a:ext cx="845782" cy="84578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5B9A"/>
            </a:solidFill>
          </p:spPr>
          <p:txBody>
            <a:bodyPr/>
            <a:lstStyle/>
            <a:p>
              <a:endParaRPr lang="fr-FR" sz="1200"/>
            </a:p>
          </p:txBody>
        </p:sp>
        <p:sp>
          <p:nvSpPr>
            <p:cNvPr id="22" name="TextBox 22"/>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23" name="Group 23"/>
          <p:cNvGrpSpPr/>
          <p:nvPr/>
        </p:nvGrpSpPr>
        <p:grpSpPr>
          <a:xfrm>
            <a:off x="6661011" y="3542122"/>
            <a:ext cx="4655359" cy="634337"/>
            <a:chOff x="0" y="0"/>
            <a:chExt cx="2982546" cy="406400"/>
          </a:xfrm>
        </p:grpSpPr>
        <p:sp>
          <p:nvSpPr>
            <p:cNvPr id="24" name="Freeform 24"/>
            <p:cNvSpPr/>
            <p:nvPr/>
          </p:nvSpPr>
          <p:spPr>
            <a:xfrm>
              <a:off x="0" y="0"/>
              <a:ext cx="2982546" cy="406400"/>
            </a:xfrm>
            <a:custGeom>
              <a:avLst/>
              <a:gdLst/>
              <a:ahLst/>
              <a:cxnLst/>
              <a:rect l="l" t="t" r="r" b="b"/>
              <a:pathLst>
                <a:path w="2982546" h="406400">
                  <a:moveTo>
                    <a:pt x="2779346" y="0"/>
                  </a:moveTo>
                  <a:cubicBezTo>
                    <a:pt x="2891571" y="0"/>
                    <a:pt x="2982546" y="90976"/>
                    <a:pt x="2982546" y="203200"/>
                  </a:cubicBezTo>
                  <a:cubicBezTo>
                    <a:pt x="2982546" y="315424"/>
                    <a:pt x="2891571" y="406400"/>
                    <a:pt x="2779346" y="406400"/>
                  </a:cubicBezTo>
                  <a:lnTo>
                    <a:pt x="203200" y="406400"/>
                  </a:lnTo>
                  <a:cubicBezTo>
                    <a:pt x="90976" y="406400"/>
                    <a:pt x="0" y="315424"/>
                    <a:pt x="0" y="203200"/>
                  </a:cubicBezTo>
                  <a:cubicBezTo>
                    <a:pt x="0" y="90976"/>
                    <a:pt x="90976" y="0"/>
                    <a:pt x="203200" y="0"/>
                  </a:cubicBezTo>
                  <a:close/>
                </a:path>
              </a:pathLst>
            </a:custGeom>
            <a:solidFill>
              <a:srgbClr val="FFFFFF"/>
            </a:solidFill>
          </p:spPr>
          <p:txBody>
            <a:bodyPr/>
            <a:lstStyle/>
            <a:p>
              <a:endParaRPr lang="fr-FR" sz="1200"/>
            </a:p>
          </p:txBody>
        </p:sp>
        <p:sp>
          <p:nvSpPr>
            <p:cNvPr id="25" name="TextBox 25"/>
            <p:cNvSpPr txBox="1"/>
            <p:nvPr/>
          </p:nvSpPr>
          <p:spPr>
            <a:xfrm>
              <a:off x="0" y="-38100"/>
              <a:ext cx="2982546" cy="444500"/>
            </a:xfrm>
            <a:prstGeom prst="rect">
              <a:avLst/>
            </a:prstGeom>
          </p:spPr>
          <p:txBody>
            <a:bodyPr lIns="33867" tIns="33867" rIns="33867" bIns="33867" rtlCol="0" anchor="ctr"/>
            <a:lstStyle/>
            <a:p>
              <a:pPr algn="ctr">
                <a:lnSpc>
                  <a:spcPts val="1773"/>
                </a:lnSpc>
              </a:pPr>
              <a:endParaRPr sz="1200"/>
            </a:p>
          </p:txBody>
        </p:sp>
      </p:grpSp>
      <p:grpSp>
        <p:nvGrpSpPr>
          <p:cNvPr id="26" name="Group 26"/>
          <p:cNvGrpSpPr/>
          <p:nvPr/>
        </p:nvGrpSpPr>
        <p:grpSpPr>
          <a:xfrm>
            <a:off x="6333590" y="3436400"/>
            <a:ext cx="845782" cy="845782"/>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5B9A"/>
            </a:solidFill>
          </p:spPr>
          <p:txBody>
            <a:bodyPr/>
            <a:lstStyle/>
            <a:p>
              <a:endParaRPr lang="fr-FR" sz="1200"/>
            </a:p>
          </p:txBody>
        </p:sp>
        <p:sp>
          <p:nvSpPr>
            <p:cNvPr id="28" name="TextBox 28"/>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29" name="Group 29"/>
          <p:cNvGrpSpPr/>
          <p:nvPr/>
        </p:nvGrpSpPr>
        <p:grpSpPr>
          <a:xfrm>
            <a:off x="7049028" y="4464104"/>
            <a:ext cx="4267342" cy="634337"/>
            <a:chOff x="0" y="0"/>
            <a:chExt cx="2733956" cy="406400"/>
          </a:xfrm>
        </p:grpSpPr>
        <p:sp>
          <p:nvSpPr>
            <p:cNvPr id="30" name="Freeform 30"/>
            <p:cNvSpPr/>
            <p:nvPr/>
          </p:nvSpPr>
          <p:spPr>
            <a:xfrm>
              <a:off x="0" y="0"/>
              <a:ext cx="2733956" cy="406400"/>
            </a:xfrm>
            <a:custGeom>
              <a:avLst/>
              <a:gdLst/>
              <a:ahLst/>
              <a:cxnLst/>
              <a:rect l="l" t="t" r="r" b="b"/>
              <a:pathLst>
                <a:path w="2733956" h="406400">
                  <a:moveTo>
                    <a:pt x="2530756" y="0"/>
                  </a:moveTo>
                  <a:cubicBezTo>
                    <a:pt x="2642980" y="0"/>
                    <a:pt x="2733956" y="90976"/>
                    <a:pt x="2733956" y="203200"/>
                  </a:cubicBezTo>
                  <a:cubicBezTo>
                    <a:pt x="2733956" y="315424"/>
                    <a:pt x="2642980" y="406400"/>
                    <a:pt x="2530756" y="406400"/>
                  </a:cubicBezTo>
                  <a:lnTo>
                    <a:pt x="203200" y="406400"/>
                  </a:lnTo>
                  <a:cubicBezTo>
                    <a:pt x="90976" y="406400"/>
                    <a:pt x="0" y="315424"/>
                    <a:pt x="0" y="203200"/>
                  </a:cubicBezTo>
                  <a:cubicBezTo>
                    <a:pt x="0" y="90976"/>
                    <a:pt x="90976" y="0"/>
                    <a:pt x="203200" y="0"/>
                  </a:cubicBezTo>
                  <a:close/>
                </a:path>
              </a:pathLst>
            </a:custGeom>
            <a:solidFill>
              <a:srgbClr val="FFFFFF"/>
            </a:solidFill>
          </p:spPr>
          <p:txBody>
            <a:bodyPr/>
            <a:lstStyle/>
            <a:p>
              <a:endParaRPr lang="fr-FR" sz="1200"/>
            </a:p>
          </p:txBody>
        </p:sp>
        <p:sp>
          <p:nvSpPr>
            <p:cNvPr id="31" name="TextBox 31"/>
            <p:cNvSpPr txBox="1"/>
            <p:nvPr/>
          </p:nvSpPr>
          <p:spPr>
            <a:xfrm>
              <a:off x="0" y="-38100"/>
              <a:ext cx="2733956" cy="444500"/>
            </a:xfrm>
            <a:prstGeom prst="rect">
              <a:avLst/>
            </a:prstGeom>
          </p:spPr>
          <p:txBody>
            <a:bodyPr lIns="33867" tIns="33867" rIns="33867" bIns="33867" rtlCol="0" anchor="ctr"/>
            <a:lstStyle/>
            <a:p>
              <a:pPr algn="ctr">
                <a:lnSpc>
                  <a:spcPts val="1773"/>
                </a:lnSpc>
              </a:pPr>
              <a:endParaRPr sz="1200"/>
            </a:p>
          </p:txBody>
        </p:sp>
      </p:grpSp>
      <p:grpSp>
        <p:nvGrpSpPr>
          <p:cNvPr id="32" name="Group 32"/>
          <p:cNvGrpSpPr/>
          <p:nvPr/>
        </p:nvGrpSpPr>
        <p:grpSpPr>
          <a:xfrm>
            <a:off x="6756480" y="4358382"/>
            <a:ext cx="845782" cy="845782"/>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5B9A"/>
            </a:solidFill>
          </p:spPr>
          <p:txBody>
            <a:bodyPr/>
            <a:lstStyle/>
            <a:p>
              <a:endParaRPr lang="fr-FR" sz="1200"/>
            </a:p>
          </p:txBody>
        </p:sp>
        <p:sp>
          <p:nvSpPr>
            <p:cNvPr id="34" name="TextBox 34"/>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35" name="Group 35"/>
          <p:cNvGrpSpPr/>
          <p:nvPr/>
        </p:nvGrpSpPr>
        <p:grpSpPr>
          <a:xfrm>
            <a:off x="7468869" y="5309886"/>
            <a:ext cx="3847501" cy="634337"/>
            <a:chOff x="0" y="0"/>
            <a:chExt cx="2464977" cy="406400"/>
          </a:xfrm>
        </p:grpSpPr>
        <p:sp>
          <p:nvSpPr>
            <p:cNvPr id="36" name="Freeform 36"/>
            <p:cNvSpPr/>
            <p:nvPr/>
          </p:nvSpPr>
          <p:spPr>
            <a:xfrm>
              <a:off x="0" y="0"/>
              <a:ext cx="2464977" cy="406400"/>
            </a:xfrm>
            <a:custGeom>
              <a:avLst/>
              <a:gdLst/>
              <a:ahLst/>
              <a:cxnLst/>
              <a:rect l="l" t="t" r="r" b="b"/>
              <a:pathLst>
                <a:path w="2464977" h="406400">
                  <a:moveTo>
                    <a:pt x="2261777" y="0"/>
                  </a:moveTo>
                  <a:cubicBezTo>
                    <a:pt x="2374001" y="0"/>
                    <a:pt x="2464977" y="90976"/>
                    <a:pt x="2464977" y="203200"/>
                  </a:cubicBezTo>
                  <a:cubicBezTo>
                    <a:pt x="2464977" y="315424"/>
                    <a:pt x="2374001" y="406400"/>
                    <a:pt x="2261777" y="406400"/>
                  </a:cubicBezTo>
                  <a:lnTo>
                    <a:pt x="203200" y="406400"/>
                  </a:lnTo>
                  <a:cubicBezTo>
                    <a:pt x="90976" y="406400"/>
                    <a:pt x="0" y="315424"/>
                    <a:pt x="0" y="203200"/>
                  </a:cubicBezTo>
                  <a:cubicBezTo>
                    <a:pt x="0" y="90976"/>
                    <a:pt x="90976" y="0"/>
                    <a:pt x="203200" y="0"/>
                  </a:cubicBezTo>
                  <a:close/>
                </a:path>
              </a:pathLst>
            </a:custGeom>
            <a:solidFill>
              <a:srgbClr val="FFFFFF"/>
            </a:solidFill>
          </p:spPr>
          <p:txBody>
            <a:bodyPr/>
            <a:lstStyle/>
            <a:p>
              <a:endParaRPr lang="fr-FR" sz="1200"/>
            </a:p>
          </p:txBody>
        </p:sp>
        <p:sp>
          <p:nvSpPr>
            <p:cNvPr id="37" name="TextBox 37"/>
            <p:cNvSpPr txBox="1"/>
            <p:nvPr/>
          </p:nvSpPr>
          <p:spPr>
            <a:xfrm>
              <a:off x="0" y="-38100"/>
              <a:ext cx="2464977" cy="444500"/>
            </a:xfrm>
            <a:prstGeom prst="rect">
              <a:avLst/>
            </a:prstGeom>
          </p:spPr>
          <p:txBody>
            <a:bodyPr lIns="33867" tIns="33867" rIns="33867" bIns="33867" rtlCol="0" anchor="ctr"/>
            <a:lstStyle/>
            <a:p>
              <a:pPr algn="ctr">
                <a:lnSpc>
                  <a:spcPts val="1773"/>
                </a:lnSpc>
              </a:pPr>
              <a:endParaRPr sz="1200"/>
            </a:p>
          </p:txBody>
        </p:sp>
      </p:grpSp>
      <p:grpSp>
        <p:nvGrpSpPr>
          <p:cNvPr id="38" name="Group 38"/>
          <p:cNvGrpSpPr/>
          <p:nvPr/>
        </p:nvGrpSpPr>
        <p:grpSpPr>
          <a:xfrm>
            <a:off x="7199957" y="5204164"/>
            <a:ext cx="845782" cy="845782"/>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5B9A"/>
            </a:solidFill>
          </p:spPr>
          <p:txBody>
            <a:bodyPr/>
            <a:lstStyle/>
            <a:p>
              <a:endParaRPr lang="fr-FR" sz="1200"/>
            </a:p>
          </p:txBody>
        </p:sp>
        <p:sp>
          <p:nvSpPr>
            <p:cNvPr id="40" name="TextBox 40"/>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sp>
        <p:nvSpPr>
          <p:cNvPr id="41" name="Freeform 41"/>
          <p:cNvSpPr/>
          <p:nvPr/>
        </p:nvSpPr>
        <p:spPr>
          <a:xfrm>
            <a:off x="5198642" y="803250"/>
            <a:ext cx="578331" cy="578331"/>
          </a:xfrm>
          <a:custGeom>
            <a:avLst/>
            <a:gdLst/>
            <a:ahLst/>
            <a:cxnLst/>
            <a:rect l="l" t="t" r="r" b="b"/>
            <a:pathLst>
              <a:path w="867497" h="867497">
                <a:moveTo>
                  <a:pt x="0" y="0"/>
                </a:moveTo>
                <a:lnTo>
                  <a:pt x="867497" y="0"/>
                </a:lnTo>
                <a:lnTo>
                  <a:pt x="867497" y="867497"/>
                </a:lnTo>
                <a:lnTo>
                  <a:pt x="0" y="867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sz="1200"/>
          </a:p>
        </p:txBody>
      </p:sp>
      <p:sp>
        <p:nvSpPr>
          <p:cNvPr id="42" name="Freeform 42"/>
          <p:cNvSpPr/>
          <p:nvPr/>
        </p:nvSpPr>
        <p:spPr>
          <a:xfrm>
            <a:off x="5666069" y="1765999"/>
            <a:ext cx="489259" cy="494201"/>
          </a:xfrm>
          <a:custGeom>
            <a:avLst/>
            <a:gdLst/>
            <a:ahLst/>
            <a:cxnLst/>
            <a:rect l="l" t="t" r="r" b="b"/>
            <a:pathLst>
              <a:path w="733888" h="741301">
                <a:moveTo>
                  <a:pt x="0" y="0"/>
                </a:moveTo>
                <a:lnTo>
                  <a:pt x="733888" y="0"/>
                </a:lnTo>
                <a:lnTo>
                  <a:pt x="733888" y="741302"/>
                </a:lnTo>
                <a:lnTo>
                  <a:pt x="0" y="7413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sz="1200"/>
          </a:p>
        </p:txBody>
      </p:sp>
      <p:sp>
        <p:nvSpPr>
          <p:cNvPr id="43" name="Freeform 43"/>
          <p:cNvSpPr/>
          <p:nvPr/>
        </p:nvSpPr>
        <p:spPr>
          <a:xfrm>
            <a:off x="6023161" y="2617913"/>
            <a:ext cx="620857" cy="634337"/>
          </a:xfrm>
          <a:custGeom>
            <a:avLst/>
            <a:gdLst/>
            <a:ahLst/>
            <a:cxnLst/>
            <a:rect l="l" t="t" r="r" b="b"/>
            <a:pathLst>
              <a:path w="931285" h="951505">
                <a:moveTo>
                  <a:pt x="0" y="0"/>
                </a:moveTo>
                <a:lnTo>
                  <a:pt x="931285" y="0"/>
                </a:lnTo>
                <a:lnTo>
                  <a:pt x="931285" y="951505"/>
                </a:lnTo>
                <a:lnTo>
                  <a:pt x="0" y="9515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sz="1200"/>
          </a:p>
        </p:txBody>
      </p:sp>
      <p:sp>
        <p:nvSpPr>
          <p:cNvPr id="44" name="Freeform 44"/>
          <p:cNvSpPr/>
          <p:nvPr/>
        </p:nvSpPr>
        <p:spPr>
          <a:xfrm>
            <a:off x="6433711" y="3523072"/>
            <a:ext cx="645539" cy="672437"/>
          </a:xfrm>
          <a:custGeom>
            <a:avLst/>
            <a:gdLst/>
            <a:ahLst/>
            <a:cxnLst/>
            <a:rect l="l" t="t" r="r" b="b"/>
            <a:pathLst>
              <a:path w="968308" h="1008655">
                <a:moveTo>
                  <a:pt x="0" y="0"/>
                </a:moveTo>
                <a:lnTo>
                  <a:pt x="968308" y="0"/>
                </a:lnTo>
                <a:lnTo>
                  <a:pt x="968308" y="1008655"/>
                </a:lnTo>
                <a:lnTo>
                  <a:pt x="0" y="10086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sz="1200"/>
          </a:p>
        </p:txBody>
      </p:sp>
      <p:sp>
        <p:nvSpPr>
          <p:cNvPr id="45" name="Freeform 45"/>
          <p:cNvSpPr/>
          <p:nvPr/>
        </p:nvSpPr>
        <p:spPr>
          <a:xfrm>
            <a:off x="6900425" y="4494413"/>
            <a:ext cx="532492" cy="532492"/>
          </a:xfrm>
          <a:custGeom>
            <a:avLst/>
            <a:gdLst/>
            <a:ahLst/>
            <a:cxnLst/>
            <a:rect l="l" t="t" r="r" b="b"/>
            <a:pathLst>
              <a:path w="798738" h="798738">
                <a:moveTo>
                  <a:pt x="0" y="0"/>
                </a:moveTo>
                <a:lnTo>
                  <a:pt x="798737" y="0"/>
                </a:lnTo>
                <a:lnTo>
                  <a:pt x="798737" y="798738"/>
                </a:lnTo>
                <a:lnTo>
                  <a:pt x="0" y="79873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fr-FR" sz="1200"/>
          </a:p>
        </p:txBody>
      </p:sp>
      <p:sp>
        <p:nvSpPr>
          <p:cNvPr id="46" name="Freeform 46"/>
          <p:cNvSpPr/>
          <p:nvPr/>
        </p:nvSpPr>
        <p:spPr>
          <a:xfrm>
            <a:off x="7267869" y="5276512"/>
            <a:ext cx="709959" cy="701084"/>
          </a:xfrm>
          <a:custGeom>
            <a:avLst/>
            <a:gdLst/>
            <a:ahLst/>
            <a:cxnLst/>
            <a:rect l="l" t="t" r="r" b="b"/>
            <a:pathLst>
              <a:path w="1064938" h="1051626">
                <a:moveTo>
                  <a:pt x="0" y="0"/>
                </a:moveTo>
                <a:lnTo>
                  <a:pt x="1064938" y="0"/>
                </a:lnTo>
                <a:lnTo>
                  <a:pt x="1064938" y="1051626"/>
                </a:lnTo>
                <a:lnTo>
                  <a:pt x="0" y="105162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fr-FR" sz="1200"/>
          </a:p>
        </p:txBody>
      </p:sp>
      <p:sp>
        <p:nvSpPr>
          <p:cNvPr id="47" name="TextBox 47"/>
          <p:cNvSpPr txBox="1"/>
          <p:nvPr/>
        </p:nvSpPr>
        <p:spPr>
          <a:xfrm>
            <a:off x="1029620" y="1732903"/>
            <a:ext cx="3499367" cy="446597"/>
          </a:xfrm>
          <a:prstGeom prst="rect">
            <a:avLst/>
          </a:prstGeom>
        </p:spPr>
        <p:txBody>
          <a:bodyPr wrap="square" lIns="0" tIns="0" rIns="0" bIns="0" rtlCol="0" anchor="t">
            <a:spAutoFit/>
          </a:bodyPr>
          <a:lstStyle/>
          <a:p>
            <a:pPr algn="ctr">
              <a:lnSpc>
                <a:spcPts val="3040"/>
              </a:lnSpc>
            </a:pPr>
            <a:r>
              <a:rPr lang="en-US" sz="4400" dirty="0">
                <a:solidFill>
                  <a:srgbClr val="082055"/>
                </a:solidFill>
                <a:latin typeface="Poppins Bold"/>
              </a:rPr>
              <a:t>Plan </a:t>
            </a:r>
          </a:p>
        </p:txBody>
      </p:sp>
      <p:sp>
        <p:nvSpPr>
          <p:cNvPr id="48" name="TextBox 48"/>
          <p:cNvSpPr txBox="1"/>
          <p:nvPr/>
        </p:nvSpPr>
        <p:spPr>
          <a:xfrm>
            <a:off x="6095007" y="893682"/>
            <a:ext cx="4359966" cy="346249"/>
          </a:xfrm>
          <a:prstGeom prst="rect">
            <a:avLst/>
          </a:prstGeom>
        </p:spPr>
        <p:txBody>
          <a:bodyPr wrap="square" lIns="0" tIns="0" rIns="0" bIns="0" rtlCol="0" anchor="t">
            <a:spAutoFit/>
          </a:bodyPr>
          <a:lstStyle/>
          <a:p>
            <a:pPr>
              <a:lnSpc>
                <a:spcPts val="2719"/>
              </a:lnSpc>
            </a:pPr>
            <a:r>
              <a:rPr lang="en-US" sz="2200" spc="18" dirty="0">
                <a:solidFill>
                  <a:srgbClr val="000000"/>
                </a:solidFill>
                <a:latin typeface="Poppins Bold"/>
              </a:rPr>
              <a:t>Introduction</a:t>
            </a:r>
          </a:p>
        </p:txBody>
      </p:sp>
      <p:sp>
        <p:nvSpPr>
          <p:cNvPr id="49" name="TextBox 49"/>
          <p:cNvSpPr txBox="1"/>
          <p:nvPr/>
        </p:nvSpPr>
        <p:spPr>
          <a:xfrm>
            <a:off x="6448394" y="1817547"/>
            <a:ext cx="4458943" cy="346249"/>
          </a:xfrm>
          <a:prstGeom prst="rect">
            <a:avLst/>
          </a:prstGeom>
        </p:spPr>
        <p:txBody>
          <a:bodyPr wrap="square" lIns="0" tIns="0" rIns="0" bIns="0" rtlCol="0" anchor="t">
            <a:spAutoFit/>
          </a:bodyPr>
          <a:lstStyle/>
          <a:p>
            <a:pPr>
              <a:lnSpc>
                <a:spcPts val="2719"/>
              </a:lnSpc>
            </a:pPr>
            <a:r>
              <a:rPr lang="en-US" sz="2200" spc="18" dirty="0">
                <a:solidFill>
                  <a:srgbClr val="000000"/>
                </a:solidFill>
                <a:latin typeface="Poppins Bold"/>
              </a:rPr>
              <a:t>Environment : Python &amp; </a:t>
            </a:r>
            <a:r>
              <a:rPr lang="en-US" sz="2200" spc="18" dirty="0" err="1">
                <a:solidFill>
                  <a:srgbClr val="000000"/>
                </a:solidFill>
                <a:latin typeface="Poppins Bold"/>
              </a:rPr>
              <a:t>Github</a:t>
            </a:r>
            <a:endParaRPr lang="en-US" sz="2200" spc="18" dirty="0">
              <a:solidFill>
                <a:srgbClr val="000000"/>
              </a:solidFill>
              <a:latin typeface="Poppins Bold"/>
            </a:endParaRPr>
          </a:p>
        </p:txBody>
      </p:sp>
      <p:sp>
        <p:nvSpPr>
          <p:cNvPr id="50" name="TextBox 50"/>
          <p:cNvSpPr txBox="1"/>
          <p:nvPr/>
        </p:nvSpPr>
        <p:spPr>
          <a:xfrm>
            <a:off x="6756480" y="2760036"/>
            <a:ext cx="4665722" cy="346249"/>
          </a:xfrm>
          <a:prstGeom prst="rect">
            <a:avLst/>
          </a:prstGeom>
        </p:spPr>
        <p:txBody>
          <a:bodyPr wrap="square" lIns="0" tIns="0" rIns="0" bIns="0" rtlCol="0" anchor="t">
            <a:spAutoFit/>
          </a:bodyPr>
          <a:lstStyle/>
          <a:p>
            <a:pPr>
              <a:lnSpc>
                <a:spcPts val="2719"/>
              </a:lnSpc>
            </a:pPr>
            <a:r>
              <a:rPr lang="en-US" sz="2200" spc="18" dirty="0">
                <a:solidFill>
                  <a:srgbClr val="000000"/>
                </a:solidFill>
                <a:latin typeface="Poppins Bold"/>
              </a:rPr>
              <a:t>STM32 Cube Firmware package</a:t>
            </a:r>
          </a:p>
        </p:txBody>
      </p:sp>
      <p:sp>
        <p:nvSpPr>
          <p:cNvPr id="51" name="TextBox 51"/>
          <p:cNvSpPr txBox="1"/>
          <p:nvPr/>
        </p:nvSpPr>
        <p:spPr>
          <a:xfrm>
            <a:off x="7316840" y="3682018"/>
            <a:ext cx="4794778" cy="346249"/>
          </a:xfrm>
          <a:prstGeom prst="rect">
            <a:avLst/>
          </a:prstGeom>
        </p:spPr>
        <p:txBody>
          <a:bodyPr wrap="square" lIns="0" tIns="0" rIns="0" bIns="0" rtlCol="0" anchor="t">
            <a:spAutoFit/>
          </a:bodyPr>
          <a:lstStyle/>
          <a:p>
            <a:pPr>
              <a:lnSpc>
                <a:spcPts val="2719"/>
              </a:lnSpc>
            </a:pPr>
            <a:r>
              <a:rPr lang="en-US" sz="2266" spc="18" dirty="0">
                <a:solidFill>
                  <a:srgbClr val="000000"/>
                </a:solidFill>
                <a:latin typeface="Poppins Bold"/>
              </a:rPr>
              <a:t>STM32 IDEs</a:t>
            </a:r>
          </a:p>
        </p:txBody>
      </p:sp>
      <p:sp>
        <p:nvSpPr>
          <p:cNvPr id="52" name="TextBox 52"/>
          <p:cNvSpPr txBox="1"/>
          <p:nvPr/>
        </p:nvSpPr>
        <p:spPr>
          <a:xfrm>
            <a:off x="7692813" y="4609152"/>
            <a:ext cx="3158793" cy="346249"/>
          </a:xfrm>
          <a:prstGeom prst="rect">
            <a:avLst/>
          </a:prstGeom>
        </p:spPr>
        <p:txBody>
          <a:bodyPr wrap="square" lIns="0" tIns="0" rIns="0" bIns="0" rtlCol="0" anchor="t">
            <a:spAutoFit/>
          </a:bodyPr>
          <a:lstStyle/>
          <a:p>
            <a:pPr>
              <a:lnSpc>
                <a:spcPts val="2719"/>
              </a:lnSpc>
            </a:pPr>
            <a:r>
              <a:rPr lang="fr-FR" sz="2266" spc="18" dirty="0">
                <a:solidFill>
                  <a:srgbClr val="000000"/>
                </a:solidFill>
                <a:latin typeface="Poppins Bold"/>
              </a:rPr>
              <a:t>Online </a:t>
            </a:r>
            <a:r>
              <a:rPr lang="fr-FR" sz="2266" spc="18" dirty="0" err="1">
                <a:solidFill>
                  <a:srgbClr val="000000"/>
                </a:solidFill>
                <a:latin typeface="Poppins Bold"/>
              </a:rPr>
              <a:t>Extractor</a:t>
            </a:r>
            <a:endParaRPr lang="fr-FR" sz="2266" spc="18" dirty="0">
              <a:solidFill>
                <a:srgbClr val="000000"/>
              </a:solidFill>
              <a:latin typeface="Poppins Bold"/>
            </a:endParaRPr>
          </a:p>
        </p:txBody>
      </p:sp>
      <p:sp>
        <p:nvSpPr>
          <p:cNvPr id="53" name="TextBox 53"/>
          <p:cNvSpPr txBox="1"/>
          <p:nvPr/>
        </p:nvSpPr>
        <p:spPr>
          <a:xfrm>
            <a:off x="8250925" y="5449254"/>
            <a:ext cx="3207539" cy="346249"/>
          </a:xfrm>
          <a:prstGeom prst="rect">
            <a:avLst/>
          </a:prstGeom>
        </p:spPr>
        <p:txBody>
          <a:bodyPr lIns="0" tIns="0" rIns="0" bIns="0" rtlCol="0" anchor="t">
            <a:spAutoFit/>
          </a:bodyPr>
          <a:lstStyle/>
          <a:p>
            <a:pPr>
              <a:lnSpc>
                <a:spcPts val="2719"/>
              </a:lnSpc>
            </a:pPr>
            <a:r>
              <a:rPr lang="en-US" sz="2266" spc="18" dirty="0">
                <a:solidFill>
                  <a:srgbClr val="000000"/>
                </a:solidFill>
                <a:latin typeface="Poppins Bold"/>
              </a:rPr>
              <a:t>Project objective</a:t>
            </a:r>
          </a:p>
        </p:txBody>
      </p:sp>
      <p:sp>
        <p:nvSpPr>
          <p:cNvPr id="55" name="AutoShape 55"/>
          <p:cNvSpPr/>
          <p:nvPr/>
        </p:nvSpPr>
        <p:spPr>
          <a:xfrm>
            <a:off x="-2466409" y="685800"/>
            <a:ext cx="4932817" cy="0"/>
          </a:xfrm>
          <a:prstGeom prst="line">
            <a:avLst/>
          </a:prstGeom>
          <a:ln w="95250" cap="flat">
            <a:solidFill>
              <a:srgbClr val="082055"/>
            </a:solidFill>
            <a:prstDash val="solid"/>
            <a:headEnd type="none" w="sm" len="sm"/>
            <a:tailEnd type="oval" w="lg" len="lg"/>
          </a:ln>
        </p:spPr>
        <p:txBody>
          <a:bodyPr/>
          <a:lstStyle/>
          <a:p>
            <a:endParaRPr lang="fr-FR" sz="1200"/>
          </a:p>
        </p:txBody>
      </p:sp>
      <p:sp>
        <p:nvSpPr>
          <p:cNvPr id="56" name="AutoShape 56"/>
          <p:cNvSpPr/>
          <p:nvPr/>
        </p:nvSpPr>
        <p:spPr>
          <a:xfrm>
            <a:off x="5411608" y="6324600"/>
            <a:ext cx="4932817" cy="0"/>
          </a:xfrm>
          <a:prstGeom prst="line">
            <a:avLst/>
          </a:prstGeom>
          <a:ln w="95250" cap="flat">
            <a:solidFill>
              <a:srgbClr val="082055"/>
            </a:solidFill>
            <a:prstDash val="solid"/>
            <a:headEnd type="oval" w="lg" len="lg"/>
            <a:tailEnd type="none" w="sm" len="sm"/>
          </a:ln>
        </p:spPr>
        <p:txBody>
          <a:bodyPr/>
          <a:lstStyle/>
          <a:p>
            <a:endParaRPr lang="fr-FR" sz="1200"/>
          </a:p>
        </p:txBody>
      </p:sp>
      <p:sp>
        <p:nvSpPr>
          <p:cNvPr id="58" name="Freeform 4">
            <a:extLst>
              <a:ext uri="{FF2B5EF4-FFF2-40B4-BE49-F238E27FC236}">
                <a16:creationId xmlns:a16="http://schemas.microsoft.com/office/drawing/2014/main" id="{CA5DBADA-D058-81E9-0F3F-62007FAE832D}"/>
              </a:ext>
            </a:extLst>
          </p:cNvPr>
          <p:cNvSpPr/>
          <p:nvPr/>
        </p:nvSpPr>
        <p:spPr>
          <a:xfrm rot="13546296">
            <a:off x="-3616578" y="3869059"/>
            <a:ext cx="241283" cy="1725717"/>
          </a:xfrm>
          <a:custGeom>
            <a:avLst/>
            <a:gdLst/>
            <a:ahLst/>
            <a:cxnLst/>
            <a:rect l="l" t="t" r="r" b="b"/>
            <a:pathLst>
              <a:path w="660400" h="1495435">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3665"/>
                </a:cubicBezTo>
                <a:lnTo>
                  <a:pt x="660400" y="1495435"/>
                </a:lnTo>
                <a:lnTo>
                  <a:pt x="0" y="1495435"/>
                </a:lnTo>
                <a:lnTo>
                  <a:pt x="0" y="344520"/>
                </a:lnTo>
                <a:cubicBezTo>
                  <a:pt x="1782" y="185660"/>
                  <a:pt x="93019" y="64045"/>
                  <a:pt x="220252" y="19070"/>
                </a:cubicBezTo>
                <a:close/>
              </a:path>
            </a:pathLst>
          </a:custGeom>
          <a:solidFill>
            <a:schemeClr val="tx2">
              <a:lumMod val="40000"/>
              <a:lumOff val="60000"/>
            </a:schemeClr>
          </a:solidFill>
        </p:spPr>
        <p:txBody>
          <a:bodyPr/>
          <a:lstStyle/>
          <a:p>
            <a:endParaRPr lang="fr-FR" sz="1200"/>
          </a:p>
        </p:txBody>
      </p:sp>
      <p:sp>
        <p:nvSpPr>
          <p:cNvPr id="59" name="Freeform 6">
            <a:extLst>
              <a:ext uri="{FF2B5EF4-FFF2-40B4-BE49-F238E27FC236}">
                <a16:creationId xmlns:a16="http://schemas.microsoft.com/office/drawing/2014/main" id="{06A2F7F8-3D34-F045-964A-84BE33C458A4}"/>
              </a:ext>
            </a:extLst>
          </p:cNvPr>
          <p:cNvSpPr/>
          <p:nvPr/>
        </p:nvSpPr>
        <p:spPr>
          <a:xfrm>
            <a:off x="-5256710" y="4236403"/>
            <a:ext cx="1055177" cy="321964"/>
          </a:xfrm>
          <a:custGeom>
            <a:avLst/>
            <a:gdLst/>
            <a:ahLst/>
            <a:cxnLst/>
            <a:rect l="l" t="t" r="r" b="b"/>
            <a:pathLst>
              <a:path w="6826085" h="6578640">
                <a:moveTo>
                  <a:pt x="0" y="0"/>
                </a:moveTo>
                <a:lnTo>
                  <a:pt x="6826085" y="0"/>
                </a:lnTo>
                <a:lnTo>
                  <a:pt x="6826085" y="6578640"/>
                </a:lnTo>
                <a:lnTo>
                  <a:pt x="0" y="6578640"/>
                </a:lnTo>
                <a:lnTo>
                  <a:pt x="0" y="0"/>
                </a:lnTo>
                <a:close/>
              </a:path>
            </a:pathLst>
          </a:custGeom>
          <a:blipFill>
            <a:blip r:embed="rId14"/>
            <a:stretch>
              <a:fillRect/>
            </a:stretch>
          </a:blipFill>
        </p:spPr>
        <p:txBody>
          <a:bodyPr/>
          <a:lstStyle/>
          <a:p>
            <a:endParaRPr lang="fr-FR" sz="1200"/>
          </a:p>
        </p:txBody>
      </p:sp>
      <p:sp>
        <p:nvSpPr>
          <p:cNvPr id="54" name="Espace réservé du numéro de diapositive 1">
            <a:extLst>
              <a:ext uri="{FF2B5EF4-FFF2-40B4-BE49-F238E27FC236}">
                <a16:creationId xmlns:a16="http://schemas.microsoft.com/office/drawing/2014/main" id="{CEF84D0E-0545-431D-300B-1A12A3C086FE}"/>
              </a:ext>
            </a:extLst>
          </p:cNvPr>
          <p:cNvSpPr>
            <a:spLocks noGrp="1"/>
          </p:cNvSpPr>
          <p:nvPr>
            <p:ph type="sldNum" sz="quarter" idx="12"/>
          </p:nvPr>
        </p:nvSpPr>
        <p:spPr>
          <a:xfrm>
            <a:off x="10515577" y="6412776"/>
            <a:ext cx="1422400" cy="243417"/>
          </a:xfrm>
        </p:spPr>
        <p:txBody>
          <a:bodyPr/>
          <a:lstStyle/>
          <a:p>
            <a:fld id="{B6F15528-21DE-4FAA-801E-634DDDAF4B2B}" type="slidenum">
              <a:rPr lang="en-US" sz="2667"/>
              <a:pPr/>
              <a:t>2</a:t>
            </a:fld>
            <a:endParaRPr lang="en-US" sz="2667"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500"/>
                                        <p:tgtEl>
                                          <p:spTgt spid="51"/>
                                        </p:tgtEl>
                                      </p:cBhvr>
                                    </p:animEffect>
                                  </p:childTnLst>
                                </p:cTn>
                              </p:par>
                              <p:par>
                                <p:cTn id="56" presetID="10" presetClass="entr" presetSubtype="0"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500"/>
                                        <p:tgtEl>
                                          <p:spTgt spid="52"/>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500"/>
                                        <p:tgtEl>
                                          <p:spTgt spid="45"/>
                                        </p:tgtEl>
                                      </p:cBhvr>
                                    </p:animEffect>
                                  </p:childTnLst>
                                </p:cTn>
                              </p:par>
                              <p:par>
                                <p:cTn id="70" presetID="10" presetClass="entr" presetSubtype="0" fill="hold"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par>
                                <p:cTn id="81" presetID="10" presetClass="entr" presetSubtype="0" fill="hold" nodeType="with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8" grpId="0"/>
      <p:bldP spid="49" grpId="0"/>
      <p:bldP spid="50" grpId="0"/>
      <p:bldP spid="51" grpId="0"/>
      <p:bldP spid="52" grpId="0"/>
      <p:bldP spid="5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695437" y="1371600"/>
            <a:ext cx="5189351" cy="4800600"/>
            <a:chOff x="0" y="0"/>
            <a:chExt cx="2050114" cy="1896533"/>
          </a:xfrm>
        </p:grpSpPr>
        <p:sp>
          <p:nvSpPr>
            <p:cNvPr id="5" name="Freeform 5"/>
            <p:cNvSpPr/>
            <p:nvPr/>
          </p:nvSpPr>
          <p:spPr>
            <a:xfrm>
              <a:off x="0" y="0"/>
              <a:ext cx="2050114" cy="1896533"/>
            </a:xfrm>
            <a:custGeom>
              <a:avLst/>
              <a:gdLst/>
              <a:ahLst/>
              <a:cxnLst/>
              <a:rect l="l" t="t" r="r" b="b"/>
              <a:pathLst>
                <a:path w="2050114" h="1896533">
                  <a:moveTo>
                    <a:pt x="0" y="0"/>
                  </a:moveTo>
                  <a:lnTo>
                    <a:pt x="2050114" y="0"/>
                  </a:lnTo>
                  <a:lnTo>
                    <a:pt x="2050114" y="1896533"/>
                  </a:lnTo>
                  <a:lnTo>
                    <a:pt x="0" y="1896533"/>
                  </a:lnTo>
                  <a:close/>
                </a:path>
              </a:pathLst>
            </a:custGeom>
            <a:solidFill>
              <a:srgbClr val="082055"/>
            </a:solidFill>
          </p:spPr>
          <p:txBody>
            <a:bodyPr/>
            <a:lstStyle/>
            <a:p>
              <a:endParaRPr lang="fr-FR" sz="1200"/>
            </a:p>
          </p:txBody>
        </p:sp>
        <p:sp>
          <p:nvSpPr>
            <p:cNvPr id="6" name="TextBox 6"/>
            <p:cNvSpPr txBox="1"/>
            <p:nvPr/>
          </p:nvSpPr>
          <p:spPr>
            <a:xfrm>
              <a:off x="0" y="-38100"/>
              <a:ext cx="2050114" cy="1934633"/>
            </a:xfrm>
            <a:prstGeom prst="rect">
              <a:avLst/>
            </a:prstGeom>
          </p:spPr>
          <p:txBody>
            <a:bodyPr lIns="33867" tIns="33867" rIns="33867" bIns="33867" rtlCol="0" anchor="ctr"/>
            <a:lstStyle/>
            <a:p>
              <a:pPr algn="ctr">
                <a:lnSpc>
                  <a:spcPts val="1773"/>
                </a:lnSpc>
              </a:pPr>
              <a:endParaRPr sz="1200"/>
            </a:p>
          </p:txBody>
        </p:sp>
      </p:grpSp>
      <p:grpSp>
        <p:nvGrpSpPr>
          <p:cNvPr id="7" name="Group 7"/>
          <p:cNvGrpSpPr/>
          <p:nvPr/>
        </p:nvGrpSpPr>
        <p:grpSpPr>
          <a:xfrm>
            <a:off x="7700343" y="1371600"/>
            <a:ext cx="5265025" cy="4800600"/>
            <a:chOff x="0" y="0"/>
            <a:chExt cx="2080010" cy="1896533"/>
          </a:xfrm>
        </p:grpSpPr>
        <p:sp>
          <p:nvSpPr>
            <p:cNvPr id="8" name="Freeform 8"/>
            <p:cNvSpPr/>
            <p:nvPr/>
          </p:nvSpPr>
          <p:spPr>
            <a:xfrm>
              <a:off x="0" y="0"/>
              <a:ext cx="2080010" cy="1896533"/>
            </a:xfrm>
            <a:custGeom>
              <a:avLst/>
              <a:gdLst/>
              <a:ahLst/>
              <a:cxnLst/>
              <a:rect l="l" t="t" r="r" b="b"/>
              <a:pathLst>
                <a:path w="2080010" h="1896533">
                  <a:moveTo>
                    <a:pt x="0" y="0"/>
                  </a:moveTo>
                  <a:lnTo>
                    <a:pt x="2080010" y="0"/>
                  </a:lnTo>
                  <a:lnTo>
                    <a:pt x="2080010" y="1896533"/>
                  </a:lnTo>
                  <a:lnTo>
                    <a:pt x="0" y="1896533"/>
                  </a:lnTo>
                  <a:close/>
                </a:path>
              </a:pathLst>
            </a:custGeom>
            <a:solidFill>
              <a:srgbClr val="082055"/>
            </a:solidFill>
          </p:spPr>
          <p:txBody>
            <a:bodyPr/>
            <a:lstStyle/>
            <a:p>
              <a:endParaRPr lang="fr-FR" sz="1200"/>
            </a:p>
          </p:txBody>
        </p:sp>
        <p:sp>
          <p:nvSpPr>
            <p:cNvPr id="9" name="TextBox 9"/>
            <p:cNvSpPr txBox="1"/>
            <p:nvPr/>
          </p:nvSpPr>
          <p:spPr>
            <a:xfrm>
              <a:off x="0" y="-38100"/>
              <a:ext cx="2080010" cy="1934633"/>
            </a:xfrm>
            <a:prstGeom prst="rect">
              <a:avLst/>
            </a:prstGeom>
          </p:spPr>
          <p:txBody>
            <a:bodyPr lIns="33867" tIns="33867" rIns="33867" bIns="33867" rtlCol="0" anchor="ctr"/>
            <a:lstStyle/>
            <a:p>
              <a:pPr algn="ctr">
                <a:lnSpc>
                  <a:spcPts val="1773"/>
                </a:lnSpc>
              </a:pPr>
              <a:endParaRPr sz="1200"/>
            </a:p>
          </p:txBody>
        </p:sp>
      </p:grpSp>
      <p:grpSp>
        <p:nvGrpSpPr>
          <p:cNvPr id="10" name="Group 10"/>
          <p:cNvGrpSpPr/>
          <p:nvPr/>
        </p:nvGrpSpPr>
        <p:grpSpPr>
          <a:xfrm>
            <a:off x="-1574816" y="-143214"/>
            <a:ext cx="4145768" cy="420297"/>
            <a:chOff x="0" y="0"/>
            <a:chExt cx="6013036" cy="609600"/>
          </a:xfrm>
        </p:grpSpPr>
        <p:sp>
          <p:nvSpPr>
            <p:cNvPr id="11" name="Freeform 11"/>
            <p:cNvSpPr/>
            <p:nvPr/>
          </p:nvSpPr>
          <p:spPr>
            <a:xfrm>
              <a:off x="0" y="0"/>
              <a:ext cx="6013036" cy="609600"/>
            </a:xfrm>
            <a:custGeom>
              <a:avLst/>
              <a:gdLst/>
              <a:ahLst/>
              <a:cxnLst/>
              <a:rect l="l" t="t" r="r" b="b"/>
              <a:pathLst>
                <a:path w="6013036" h="609600">
                  <a:moveTo>
                    <a:pt x="203200" y="0"/>
                  </a:moveTo>
                  <a:lnTo>
                    <a:pt x="6013036" y="0"/>
                  </a:lnTo>
                  <a:lnTo>
                    <a:pt x="5809836" y="609600"/>
                  </a:lnTo>
                  <a:lnTo>
                    <a:pt x="0" y="609600"/>
                  </a:lnTo>
                  <a:lnTo>
                    <a:pt x="203200" y="0"/>
                  </a:lnTo>
                  <a:close/>
                </a:path>
              </a:pathLst>
            </a:custGeom>
            <a:solidFill>
              <a:srgbClr val="082055"/>
            </a:solidFill>
          </p:spPr>
          <p:txBody>
            <a:bodyPr/>
            <a:lstStyle/>
            <a:p>
              <a:endParaRPr lang="fr-FR" sz="1200"/>
            </a:p>
          </p:txBody>
        </p:sp>
        <p:sp>
          <p:nvSpPr>
            <p:cNvPr id="12" name="TextBox 12"/>
            <p:cNvSpPr txBox="1"/>
            <p:nvPr/>
          </p:nvSpPr>
          <p:spPr>
            <a:xfrm>
              <a:off x="101600" y="-38100"/>
              <a:ext cx="5809836" cy="647700"/>
            </a:xfrm>
            <a:prstGeom prst="rect">
              <a:avLst/>
            </a:prstGeom>
          </p:spPr>
          <p:txBody>
            <a:bodyPr lIns="33867" tIns="33867" rIns="33867" bIns="33867" rtlCol="0" anchor="ctr"/>
            <a:lstStyle/>
            <a:p>
              <a:pPr algn="ctr">
                <a:lnSpc>
                  <a:spcPts val="1773"/>
                </a:lnSpc>
              </a:pPr>
              <a:endParaRPr sz="1200"/>
            </a:p>
          </p:txBody>
        </p:sp>
      </p:grpSp>
      <p:sp>
        <p:nvSpPr>
          <p:cNvPr id="13" name="TextBox 13"/>
          <p:cNvSpPr txBox="1"/>
          <p:nvPr/>
        </p:nvSpPr>
        <p:spPr>
          <a:xfrm>
            <a:off x="3842266" y="609600"/>
            <a:ext cx="4507468" cy="451662"/>
          </a:xfrm>
          <a:prstGeom prst="rect">
            <a:avLst/>
          </a:prstGeom>
        </p:spPr>
        <p:txBody>
          <a:bodyPr lIns="0" tIns="0" rIns="0" bIns="0" rtlCol="0" anchor="t">
            <a:spAutoFit/>
          </a:bodyPr>
          <a:lstStyle/>
          <a:p>
            <a:pPr algn="ctr">
              <a:lnSpc>
                <a:spcPts val="3733"/>
              </a:lnSpc>
            </a:pPr>
            <a:r>
              <a:rPr lang="en-US" sz="2666" dirty="0">
                <a:solidFill>
                  <a:srgbClr val="000000"/>
                </a:solidFill>
                <a:latin typeface="Poppins Bold"/>
              </a:rPr>
              <a:t>Introduction</a:t>
            </a:r>
          </a:p>
        </p:txBody>
      </p:sp>
      <p:sp>
        <p:nvSpPr>
          <p:cNvPr id="16" name="TextBox 16"/>
          <p:cNvSpPr txBox="1"/>
          <p:nvPr/>
        </p:nvSpPr>
        <p:spPr>
          <a:xfrm>
            <a:off x="472521" y="1831849"/>
            <a:ext cx="3944602" cy="3880101"/>
          </a:xfrm>
          <a:prstGeom prst="rect">
            <a:avLst/>
          </a:prstGeom>
        </p:spPr>
        <p:txBody>
          <a:bodyPr wrap="square" lIns="0" tIns="0" rIns="0" bIns="0" rtlCol="0" anchor="t">
            <a:spAutoFit/>
          </a:bodyPr>
          <a:lstStyle/>
          <a:p>
            <a:pPr>
              <a:lnSpc>
                <a:spcPct val="150000"/>
              </a:lnSpc>
            </a:pPr>
            <a:r>
              <a:rPr lang="fr-FR" sz="2133" dirty="0">
                <a:solidFill>
                  <a:srgbClr val="FFFFFF"/>
                </a:solidFill>
                <a:latin typeface="Times New Roman" panose="02020603050405020304" pitchFamily="18" charset="0"/>
                <a:cs typeface="Times New Roman" panose="02020603050405020304" pitchFamily="18" charset="0"/>
              </a:rPr>
              <a:t> </a:t>
            </a:r>
            <a:r>
              <a:rPr lang="en-US" sz="2133" dirty="0">
                <a:solidFill>
                  <a:srgbClr val="FFFFFF"/>
                </a:solidFill>
                <a:latin typeface="Times New Roman" panose="02020603050405020304" pitchFamily="18" charset="0"/>
                <a:cs typeface="Times New Roman" panose="02020603050405020304" pitchFamily="18" charset="0"/>
              </a:rPr>
              <a:t>In the rapidly evolving landscape of software development and embedded systems at STMicroelectronics, three key elements have emerged as pivotal in driving innovation and efficiency: GitHub, Python, and the STM32 firmware package.</a:t>
            </a:r>
            <a:endParaRPr lang="fr-FR" sz="2133" dirty="0">
              <a:solidFill>
                <a:srgbClr val="FFFFFF"/>
              </a:solidFill>
              <a:latin typeface="Times New Roman" panose="02020603050405020304" pitchFamily="18" charset="0"/>
              <a:cs typeface="Times New Roman" panose="02020603050405020304" pitchFamily="18" charset="0"/>
            </a:endParaRPr>
          </a:p>
        </p:txBody>
      </p:sp>
      <p:sp>
        <p:nvSpPr>
          <p:cNvPr id="18" name="AutoShape 18"/>
          <p:cNvSpPr/>
          <p:nvPr/>
        </p:nvSpPr>
        <p:spPr>
          <a:xfrm>
            <a:off x="2590800" y="890536"/>
            <a:ext cx="1305563" cy="0"/>
          </a:xfrm>
          <a:prstGeom prst="line">
            <a:avLst/>
          </a:prstGeom>
          <a:ln w="57150" cap="flat">
            <a:solidFill>
              <a:srgbClr val="082055"/>
            </a:solidFill>
            <a:prstDash val="solid"/>
            <a:headEnd type="oval" w="lg" len="lg"/>
            <a:tailEnd type="none" w="sm" len="sm"/>
          </a:ln>
        </p:spPr>
        <p:txBody>
          <a:bodyPr/>
          <a:lstStyle/>
          <a:p>
            <a:endParaRPr lang="fr-FR" sz="1200"/>
          </a:p>
        </p:txBody>
      </p:sp>
      <p:sp>
        <p:nvSpPr>
          <p:cNvPr id="19" name="AutoShape 19"/>
          <p:cNvSpPr/>
          <p:nvPr/>
        </p:nvSpPr>
        <p:spPr>
          <a:xfrm>
            <a:off x="8280400" y="909586"/>
            <a:ext cx="1305563" cy="0"/>
          </a:xfrm>
          <a:prstGeom prst="line">
            <a:avLst/>
          </a:prstGeom>
          <a:ln w="57150" cap="flat">
            <a:solidFill>
              <a:srgbClr val="082055"/>
            </a:solidFill>
            <a:prstDash val="solid"/>
            <a:headEnd type="none" w="sm" len="sm"/>
            <a:tailEnd type="oval" w="lg" len="lg"/>
          </a:ln>
        </p:spPr>
        <p:txBody>
          <a:bodyPr/>
          <a:lstStyle/>
          <a:p>
            <a:endParaRPr lang="fr-FR" sz="1200"/>
          </a:p>
        </p:txBody>
      </p:sp>
      <p:grpSp>
        <p:nvGrpSpPr>
          <p:cNvPr id="20" name="Group 20"/>
          <p:cNvGrpSpPr/>
          <p:nvPr/>
        </p:nvGrpSpPr>
        <p:grpSpPr>
          <a:xfrm>
            <a:off x="9372145" y="6571652"/>
            <a:ext cx="4145768" cy="420297"/>
            <a:chOff x="0" y="0"/>
            <a:chExt cx="6013036" cy="609600"/>
          </a:xfrm>
        </p:grpSpPr>
        <p:sp>
          <p:nvSpPr>
            <p:cNvPr id="21" name="Freeform 21"/>
            <p:cNvSpPr/>
            <p:nvPr/>
          </p:nvSpPr>
          <p:spPr>
            <a:xfrm>
              <a:off x="0" y="0"/>
              <a:ext cx="6013036" cy="609600"/>
            </a:xfrm>
            <a:custGeom>
              <a:avLst/>
              <a:gdLst/>
              <a:ahLst/>
              <a:cxnLst/>
              <a:rect l="l" t="t" r="r" b="b"/>
              <a:pathLst>
                <a:path w="6013036" h="609600">
                  <a:moveTo>
                    <a:pt x="203200" y="0"/>
                  </a:moveTo>
                  <a:lnTo>
                    <a:pt x="6013036" y="0"/>
                  </a:lnTo>
                  <a:lnTo>
                    <a:pt x="5809836" y="609600"/>
                  </a:lnTo>
                  <a:lnTo>
                    <a:pt x="0" y="609600"/>
                  </a:lnTo>
                  <a:lnTo>
                    <a:pt x="203200" y="0"/>
                  </a:lnTo>
                  <a:close/>
                </a:path>
              </a:pathLst>
            </a:custGeom>
            <a:solidFill>
              <a:srgbClr val="082055"/>
            </a:solidFill>
          </p:spPr>
          <p:txBody>
            <a:bodyPr/>
            <a:lstStyle/>
            <a:p>
              <a:endParaRPr lang="fr-FR" sz="1200"/>
            </a:p>
          </p:txBody>
        </p:sp>
        <p:sp>
          <p:nvSpPr>
            <p:cNvPr id="22" name="TextBox 22"/>
            <p:cNvSpPr txBox="1"/>
            <p:nvPr/>
          </p:nvSpPr>
          <p:spPr>
            <a:xfrm>
              <a:off x="101600" y="-38100"/>
              <a:ext cx="5809836" cy="647700"/>
            </a:xfrm>
            <a:prstGeom prst="rect">
              <a:avLst/>
            </a:prstGeom>
          </p:spPr>
          <p:txBody>
            <a:bodyPr lIns="33867" tIns="33867" rIns="33867" bIns="33867" rtlCol="0" anchor="ctr"/>
            <a:lstStyle/>
            <a:p>
              <a:pPr algn="ctr">
                <a:lnSpc>
                  <a:spcPts val="1773"/>
                </a:lnSpc>
              </a:pPr>
              <a:endParaRPr sz="1200"/>
            </a:p>
          </p:txBody>
        </p:sp>
      </p:grpSp>
      <p:sp>
        <p:nvSpPr>
          <p:cNvPr id="23" name="TextBox 16">
            <a:extLst>
              <a:ext uri="{FF2B5EF4-FFF2-40B4-BE49-F238E27FC236}">
                <a16:creationId xmlns:a16="http://schemas.microsoft.com/office/drawing/2014/main" id="{108922EC-7925-5A70-2B43-3E5A9F640601}"/>
              </a:ext>
            </a:extLst>
          </p:cNvPr>
          <p:cNvSpPr txBox="1"/>
          <p:nvPr/>
        </p:nvSpPr>
        <p:spPr>
          <a:xfrm>
            <a:off x="8243490" y="2143099"/>
            <a:ext cx="3944602" cy="3387722"/>
          </a:xfrm>
          <a:prstGeom prst="rect">
            <a:avLst/>
          </a:prstGeom>
        </p:spPr>
        <p:txBody>
          <a:bodyPr wrap="square" lIns="0" tIns="0" rIns="0" bIns="0" rtlCol="0" anchor="t">
            <a:spAutoFit/>
          </a:bodyPr>
          <a:lstStyle/>
          <a:p>
            <a:pPr>
              <a:lnSpc>
                <a:spcPct val="150000"/>
              </a:lnSpc>
            </a:pPr>
            <a:r>
              <a:rPr lang="en-US" sz="2133" dirty="0">
                <a:solidFill>
                  <a:srgbClr val="FFFFFF"/>
                </a:solidFill>
                <a:latin typeface="Times New Roman" panose="02020603050405020304" pitchFamily="18" charset="0"/>
                <a:cs typeface="Times New Roman" panose="02020603050405020304" pitchFamily="18" charset="0"/>
              </a:rPr>
              <a:t>So what are the specific features of GitHub, Python, and the STM32 firmware package, and how can these tools be combined to create an efficient software solution for extracting and organizing the exact files needed?</a:t>
            </a:r>
            <a:endParaRPr lang="fr-FR" sz="2133" dirty="0">
              <a:solidFill>
                <a:srgbClr val="FFFFFF"/>
              </a:solidFill>
              <a:latin typeface="Times New Roman" panose="02020603050405020304" pitchFamily="18" charset="0"/>
              <a:cs typeface="Times New Roman" panose="02020603050405020304" pitchFamily="18" charset="0"/>
            </a:endParaRPr>
          </a:p>
        </p:txBody>
      </p:sp>
      <p:sp>
        <p:nvSpPr>
          <p:cNvPr id="25" name="Freeform 15">
            <a:extLst>
              <a:ext uri="{FF2B5EF4-FFF2-40B4-BE49-F238E27FC236}">
                <a16:creationId xmlns:a16="http://schemas.microsoft.com/office/drawing/2014/main" id="{3D105080-316F-3BB2-374C-F98567B08B3D}"/>
              </a:ext>
            </a:extLst>
          </p:cNvPr>
          <p:cNvSpPr/>
          <p:nvPr/>
        </p:nvSpPr>
        <p:spPr>
          <a:xfrm>
            <a:off x="14224000" y="4139038"/>
            <a:ext cx="50800" cy="1261662"/>
          </a:xfrm>
          <a:custGeom>
            <a:avLst/>
            <a:gdLst/>
            <a:ahLst/>
            <a:cxnLst/>
            <a:rect l="l" t="t" r="r" b="b"/>
            <a:pathLst>
              <a:path w="2380877" h="2252905">
                <a:moveTo>
                  <a:pt x="0" y="0"/>
                </a:moveTo>
                <a:lnTo>
                  <a:pt x="2380878" y="0"/>
                </a:lnTo>
                <a:lnTo>
                  <a:pt x="2380878" y="2252905"/>
                </a:lnTo>
                <a:lnTo>
                  <a:pt x="0" y="2252905"/>
                </a:lnTo>
                <a:lnTo>
                  <a:pt x="0" y="0"/>
                </a:lnTo>
                <a:close/>
              </a:path>
            </a:pathLst>
          </a:custGeom>
          <a:blipFill>
            <a:blip r:embed="rId3"/>
            <a:stretch>
              <a:fillRect/>
            </a:stretch>
          </a:blipFill>
        </p:spPr>
        <p:txBody>
          <a:bodyPr/>
          <a:lstStyle/>
          <a:p>
            <a:endParaRPr lang="fr-FR" sz="1200"/>
          </a:p>
        </p:txBody>
      </p:sp>
      <p:sp>
        <p:nvSpPr>
          <p:cNvPr id="2" name="Espace réservé du numéro de diapositive 1">
            <a:extLst>
              <a:ext uri="{FF2B5EF4-FFF2-40B4-BE49-F238E27FC236}">
                <a16:creationId xmlns:a16="http://schemas.microsoft.com/office/drawing/2014/main" id="{61FF8D7E-19C8-3B4D-FFE6-3A01514ADB51}"/>
              </a:ext>
            </a:extLst>
          </p:cNvPr>
          <p:cNvSpPr>
            <a:spLocks noGrp="1"/>
          </p:cNvSpPr>
          <p:nvPr>
            <p:ph type="sldNum" sz="quarter" idx="12"/>
          </p:nvPr>
        </p:nvSpPr>
        <p:spPr>
          <a:xfrm>
            <a:off x="10515577" y="6273800"/>
            <a:ext cx="1422400" cy="243417"/>
          </a:xfrm>
        </p:spPr>
        <p:txBody>
          <a:bodyPr/>
          <a:lstStyle/>
          <a:p>
            <a:fld id="{B6F15528-21DE-4FAA-801E-634DDDAF4B2B}" type="slidenum">
              <a:rPr lang="en-US" sz="2667"/>
              <a:pPr/>
              <a:t>3</a:t>
            </a:fld>
            <a:endParaRPr lang="en-US" sz="2667" dirty="0"/>
          </a:p>
        </p:txBody>
      </p:sp>
      <p:sp>
        <p:nvSpPr>
          <p:cNvPr id="3" name="Freeform 8">
            <a:extLst>
              <a:ext uri="{FF2B5EF4-FFF2-40B4-BE49-F238E27FC236}">
                <a16:creationId xmlns:a16="http://schemas.microsoft.com/office/drawing/2014/main" id="{2E3860C3-6204-B38C-A5AE-076ED3749EA8}"/>
              </a:ext>
            </a:extLst>
          </p:cNvPr>
          <p:cNvSpPr/>
          <p:nvPr/>
        </p:nvSpPr>
        <p:spPr>
          <a:xfrm>
            <a:off x="5194399" y="3086819"/>
            <a:ext cx="1803203" cy="1377976"/>
          </a:xfrm>
          <a:custGeom>
            <a:avLst/>
            <a:gdLst/>
            <a:ahLst/>
            <a:cxnLst/>
            <a:rect l="l" t="t" r="r" b="b"/>
            <a:pathLst>
              <a:path w="1994492" h="1352628">
                <a:moveTo>
                  <a:pt x="0" y="0"/>
                </a:moveTo>
                <a:lnTo>
                  <a:pt x="1994492" y="0"/>
                </a:lnTo>
                <a:lnTo>
                  <a:pt x="1994492" y="1352628"/>
                </a:lnTo>
                <a:lnTo>
                  <a:pt x="0" y="13526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sz="1200"/>
          </a:p>
        </p:txBody>
      </p:sp>
      <p:sp>
        <p:nvSpPr>
          <p:cNvPr id="14" name="Freeform 9">
            <a:extLst>
              <a:ext uri="{FF2B5EF4-FFF2-40B4-BE49-F238E27FC236}">
                <a16:creationId xmlns:a16="http://schemas.microsoft.com/office/drawing/2014/main" id="{F2537091-6EA9-3D71-BF23-3F3BA3ECD164}"/>
              </a:ext>
            </a:extLst>
          </p:cNvPr>
          <p:cNvSpPr/>
          <p:nvPr/>
        </p:nvSpPr>
        <p:spPr>
          <a:xfrm>
            <a:off x="12710965" y="-88031"/>
            <a:ext cx="2626263" cy="1526557"/>
          </a:xfrm>
          <a:custGeom>
            <a:avLst/>
            <a:gdLst/>
            <a:ahLst/>
            <a:cxnLst/>
            <a:rect l="l" t="t" r="r" b="b"/>
            <a:pathLst>
              <a:path w="11054957" h="7144266">
                <a:moveTo>
                  <a:pt x="0" y="0"/>
                </a:moveTo>
                <a:lnTo>
                  <a:pt x="11054957" y="0"/>
                </a:lnTo>
                <a:lnTo>
                  <a:pt x="11054957" y="7144266"/>
                </a:lnTo>
                <a:lnTo>
                  <a:pt x="0" y="71442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pPr defTabSz="609630"/>
            <a:endParaRPr lang="fr-FR" sz="1200">
              <a:solidFill>
                <a:prstClr val="black"/>
              </a:solidFill>
              <a:latin typeface="Calibri"/>
            </a:endParaRPr>
          </a:p>
        </p:txBody>
      </p:sp>
      <p:sp>
        <p:nvSpPr>
          <p:cNvPr id="12" name="TextBox 12"/>
          <p:cNvSpPr txBox="1"/>
          <p:nvPr/>
        </p:nvSpPr>
        <p:spPr>
          <a:xfrm>
            <a:off x="-181591" y="2921000"/>
            <a:ext cx="6059327" cy="1392176"/>
          </a:xfrm>
          <a:prstGeom prst="rect">
            <a:avLst/>
          </a:prstGeom>
        </p:spPr>
        <p:txBody>
          <a:bodyPr wrap="square" lIns="0" tIns="0" rIns="0" bIns="0" rtlCol="0" anchor="t">
            <a:spAutoFit/>
          </a:bodyPr>
          <a:lstStyle/>
          <a:p>
            <a:pPr algn="ctr" defTabSz="609630">
              <a:lnSpc>
                <a:spcPts val="5600"/>
              </a:lnSpc>
              <a:spcBef>
                <a:spcPct val="0"/>
              </a:spcBef>
            </a:pPr>
            <a:r>
              <a:rPr lang="en-US" sz="4000" dirty="0">
                <a:solidFill>
                  <a:srgbClr val="E2E0E1"/>
                </a:solidFill>
                <a:latin typeface="RoxboroughCF Bold"/>
              </a:rPr>
              <a:t>Environment : </a:t>
            </a:r>
          </a:p>
          <a:p>
            <a:pPr algn="ctr" defTabSz="609630">
              <a:lnSpc>
                <a:spcPts val="5600"/>
              </a:lnSpc>
              <a:spcBef>
                <a:spcPct val="0"/>
              </a:spcBef>
            </a:pPr>
            <a:r>
              <a:rPr lang="en-US" sz="4000" dirty="0">
                <a:solidFill>
                  <a:srgbClr val="E2E0E1"/>
                </a:solidFill>
                <a:latin typeface="RoxboroughCF Bold"/>
              </a:rPr>
              <a:t>Python &amp; </a:t>
            </a:r>
            <a:r>
              <a:rPr lang="en-US" sz="4000" dirty="0" err="1">
                <a:solidFill>
                  <a:srgbClr val="E2E0E1"/>
                </a:solidFill>
                <a:latin typeface="RoxboroughCF Bold"/>
              </a:rPr>
              <a:t>Github</a:t>
            </a:r>
            <a:endParaRPr lang="en-US" sz="4000" dirty="0">
              <a:solidFill>
                <a:srgbClr val="E2E0E1"/>
              </a:solidFill>
              <a:latin typeface="RoxboroughCF Bold"/>
            </a:endParaRPr>
          </a:p>
        </p:txBody>
      </p:sp>
      <p:grpSp>
        <p:nvGrpSpPr>
          <p:cNvPr id="3" name="Group 3">
            <a:extLst>
              <a:ext uri="{FF2B5EF4-FFF2-40B4-BE49-F238E27FC236}">
                <a16:creationId xmlns:a16="http://schemas.microsoft.com/office/drawing/2014/main" id="{85874455-1787-F2BF-A0BA-D71002F08A45}"/>
              </a:ext>
            </a:extLst>
          </p:cNvPr>
          <p:cNvGrpSpPr/>
          <p:nvPr/>
        </p:nvGrpSpPr>
        <p:grpSpPr>
          <a:xfrm rot="-5400000">
            <a:off x="6121507" y="342900"/>
            <a:ext cx="5968786" cy="6172200"/>
            <a:chOff x="0" y="0"/>
            <a:chExt cx="660400" cy="682906"/>
          </a:xfrm>
        </p:grpSpPr>
        <p:sp>
          <p:nvSpPr>
            <p:cNvPr id="4" name="Freeform 4">
              <a:extLst>
                <a:ext uri="{FF2B5EF4-FFF2-40B4-BE49-F238E27FC236}">
                  <a16:creationId xmlns:a16="http://schemas.microsoft.com/office/drawing/2014/main" id="{8B5D2149-FF88-F5A3-53A8-E20E52725C1E}"/>
                </a:ext>
              </a:extLst>
            </p:cNvPr>
            <p:cNvSpPr/>
            <p:nvPr/>
          </p:nvSpPr>
          <p:spPr>
            <a:xfrm>
              <a:off x="0" y="0"/>
              <a:ext cx="660400" cy="682906"/>
            </a:xfrm>
            <a:custGeom>
              <a:avLst/>
              <a:gdLst/>
              <a:ahLst/>
              <a:cxnLst/>
              <a:rect l="l" t="t" r="r" b="b"/>
              <a:pathLst>
                <a:path w="660400" h="682906">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617"/>
                  </a:cubicBezTo>
                  <a:lnTo>
                    <a:pt x="660400" y="682906"/>
                  </a:lnTo>
                  <a:lnTo>
                    <a:pt x="0" y="682906"/>
                  </a:lnTo>
                  <a:lnTo>
                    <a:pt x="0" y="325882"/>
                  </a:lnTo>
                  <a:cubicBezTo>
                    <a:pt x="1782" y="185660"/>
                    <a:pt x="93019" y="64045"/>
                    <a:pt x="220252" y="19070"/>
                  </a:cubicBezTo>
                  <a:close/>
                </a:path>
              </a:pathLst>
            </a:custGeom>
            <a:solidFill>
              <a:srgbClr val="5D73C6"/>
            </a:solidFill>
          </p:spPr>
          <p:txBody>
            <a:bodyPr/>
            <a:lstStyle/>
            <a:p>
              <a:pPr defTabSz="609630"/>
              <a:endParaRPr lang="fr-FR" sz="1200">
                <a:solidFill>
                  <a:prstClr val="black"/>
                </a:solidFill>
                <a:latin typeface="Calibri"/>
              </a:endParaRPr>
            </a:p>
          </p:txBody>
        </p:sp>
        <p:sp>
          <p:nvSpPr>
            <p:cNvPr id="5" name="TextBox 5">
              <a:extLst>
                <a:ext uri="{FF2B5EF4-FFF2-40B4-BE49-F238E27FC236}">
                  <a16:creationId xmlns:a16="http://schemas.microsoft.com/office/drawing/2014/main" id="{16431F21-A486-17DE-841F-906DCEA76D81}"/>
                </a:ext>
              </a:extLst>
            </p:cNvPr>
            <p:cNvSpPr txBox="1"/>
            <p:nvPr/>
          </p:nvSpPr>
          <p:spPr>
            <a:xfrm>
              <a:off x="0" y="79375"/>
              <a:ext cx="660400" cy="603531"/>
            </a:xfrm>
            <a:prstGeom prst="rect">
              <a:avLst/>
            </a:prstGeom>
          </p:spPr>
          <p:txBody>
            <a:bodyPr lIns="33867" tIns="33867" rIns="33867" bIns="33867" rtlCol="0" anchor="ctr"/>
            <a:lstStyle/>
            <a:p>
              <a:pPr algn="ctr" defTabSz="609630">
                <a:lnSpc>
                  <a:spcPts val="2239"/>
                </a:lnSpc>
              </a:pPr>
              <a:endParaRPr sz="1200">
                <a:solidFill>
                  <a:prstClr val="black"/>
                </a:solidFill>
                <a:latin typeface="Calibri"/>
              </a:endParaRPr>
            </a:p>
          </p:txBody>
        </p:sp>
      </p:grpSp>
      <p:sp>
        <p:nvSpPr>
          <p:cNvPr id="6" name="Espace réservé du numéro de diapositive 1">
            <a:extLst>
              <a:ext uri="{FF2B5EF4-FFF2-40B4-BE49-F238E27FC236}">
                <a16:creationId xmlns:a16="http://schemas.microsoft.com/office/drawing/2014/main" id="{96D00C55-D839-D38B-D74F-259ED8EF741D}"/>
              </a:ext>
            </a:extLst>
          </p:cNvPr>
          <p:cNvSpPr>
            <a:spLocks noGrp="1"/>
          </p:cNvSpPr>
          <p:nvPr>
            <p:ph type="sldNum" sz="quarter" idx="12"/>
          </p:nvPr>
        </p:nvSpPr>
        <p:spPr>
          <a:xfrm>
            <a:off x="10515577" y="6412776"/>
            <a:ext cx="1422400" cy="243417"/>
          </a:xfrm>
        </p:spPr>
        <p:txBody>
          <a:bodyPr/>
          <a:lstStyle/>
          <a:p>
            <a:pPr defTabSz="609630"/>
            <a:fld id="{B6F15528-21DE-4FAA-801E-634DDDAF4B2B}" type="slidenum">
              <a:rPr lang="en-US" sz="2667">
                <a:solidFill>
                  <a:prstClr val="black">
                    <a:tint val="75000"/>
                  </a:prstClr>
                </a:solidFill>
                <a:latin typeface="Calibri"/>
              </a:rPr>
              <a:pPr defTabSz="609630"/>
              <a:t>4</a:t>
            </a:fld>
            <a:endParaRPr lang="en-US" sz="2667" dirty="0">
              <a:solidFill>
                <a:prstClr val="black">
                  <a:tint val="75000"/>
                </a:prstClr>
              </a:solidFill>
              <a:latin typeface="Calibri"/>
            </a:endParaRPr>
          </a:p>
        </p:txBody>
      </p:sp>
      <p:sp>
        <p:nvSpPr>
          <p:cNvPr id="7" name="Freeform 13">
            <a:extLst>
              <a:ext uri="{FF2B5EF4-FFF2-40B4-BE49-F238E27FC236}">
                <a16:creationId xmlns:a16="http://schemas.microsoft.com/office/drawing/2014/main" id="{F31F5377-7F59-081E-F0F7-59CE43A6A7E8}"/>
              </a:ext>
            </a:extLst>
          </p:cNvPr>
          <p:cNvSpPr/>
          <p:nvPr/>
        </p:nvSpPr>
        <p:spPr>
          <a:xfrm>
            <a:off x="8077201" y="1689147"/>
            <a:ext cx="3301439" cy="3104907"/>
          </a:xfrm>
          <a:custGeom>
            <a:avLst/>
            <a:gdLst/>
            <a:ahLst/>
            <a:cxnLst/>
            <a:rect l="l" t="t" r="r" b="b"/>
            <a:pathLst>
              <a:path w="3351117" h="3229639">
                <a:moveTo>
                  <a:pt x="0" y="0"/>
                </a:moveTo>
                <a:lnTo>
                  <a:pt x="3351118" y="0"/>
                </a:lnTo>
                <a:lnTo>
                  <a:pt x="3351118" y="3229639"/>
                </a:lnTo>
                <a:lnTo>
                  <a:pt x="0" y="3229639"/>
                </a:lnTo>
                <a:lnTo>
                  <a:pt x="0" y="0"/>
                </a:lnTo>
                <a:close/>
              </a:path>
            </a:pathLst>
          </a:custGeom>
          <a:blipFill>
            <a:blip r:embed="rId3"/>
            <a:stretch>
              <a:fillRect/>
            </a:stretch>
          </a:blipFill>
        </p:spPr>
        <p:txBody>
          <a:bodyPr/>
          <a:lstStyle/>
          <a:p>
            <a:pPr defTabSz="609630"/>
            <a:endParaRPr lang="fr-FR" sz="1200">
              <a:solidFill>
                <a:prstClr val="black"/>
              </a:solidFill>
              <a:latin typeface="Calibri"/>
            </a:endParaRPr>
          </a:p>
        </p:txBody>
      </p:sp>
    </p:spTree>
    <p:extLst>
      <p:ext uri="{BB962C8B-B14F-4D97-AF65-F5344CB8AC3E}">
        <p14:creationId xmlns:p14="http://schemas.microsoft.com/office/powerpoint/2010/main" val="1510827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9"/>
          <p:cNvSpPr txBox="1"/>
          <p:nvPr/>
        </p:nvSpPr>
        <p:spPr>
          <a:xfrm>
            <a:off x="3620035" y="341604"/>
            <a:ext cx="5107329" cy="403572"/>
          </a:xfrm>
          <a:prstGeom prst="rect">
            <a:avLst/>
          </a:prstGeom>
        </p:spPr>
        <p:txBody>
          <a:bodyPr wrap="square" lIns="0" tIns="0" rIns="0" bIns="0" rtlCol="0" anchor="t">
            <a:spAutoFit/>
          </a:bodyPr>
          <a:lstStyle/>
          <a:p>
            <a:pPr algn="ctr" defTabSz="609630">
              <a:lnSpc>
                <a:spcPts val="3199"/>
              </a:lnSpc>
            </a:pPr>
            <a:r>
              <a:rPr lang="en-US" sz="2666" spc="21" dirty="0">
                <a:solidFill>
                  <a:srgbClr val="FFFFFF"/>
                </a:solidFill>
                <a:latin typeface="Poppins Bold"/>
              </a:rPr>
              <a:t>Python </a:t>
            </a:r>
          </a:p>
        </p:txBody>
      </p:sp>
      <p:sp>
        <p:nvSpPr>
          <p:cNvPr id="36" name="AutoShape 36"/>
          <p:cNvSpPr/>
          <p:nvPr/>
        </p:nvSpPr>
        <p:spPr>
          <a:xfrm>
            <a:off x="10268030" y="6477000"/>
            <a:ext cx="4932817" cy="0"/>
          </a:xfrm>
          <a:prstGeom prst="line">
            <a:avLst/>
          </a:prstGeom>
          <a:ln w="76200" cap="flat">
            <a:solidFill>
              <a:srgbClr val="082055"/>
            </a:solidFill>
            <a:prstDash val="solid"/>
            <a:headEnd type="oval" w="lg" len="lg"/>
            <a:tailEnd type="none" w="sm" len="sm"/>
          </a:ln>
        </p:spPr>
        <p:txBody>
          <a:bodyPr/>
          <a:lstStyle/>
          <a:p>
            <a:pPr defTabSz="609630"/>
            <a:endParaRPr lang="fr-FR" sz="1200">
              <a:solidFill>
                <a:prstClr val="black"/>
              </a:solidFill>
              <a:latin typeface="Calibri"/>
            </a:endParaRPr>
          </a:p>
        </p:txBody>
      </p:sp>
      <p:sp>
        <p:nvSpPr>
          <p:cNvPr id="37" name="AutoShape 37"/>
          <p:cNvSpPr/>
          <p:nvPr/>
        </p:nvSpPr>
        <p:spPr>
          <a:xfrm>
            <a:off x="-2905737" y="6477000"/>
            <a:ext cx="4932817" cy="0"/>
          </a:xfrm>
          <a:prstGeom prst="line">
            <a:avLst/>
          </a:prstGeom>
          <a:ln w="76200" cap="flat">
            <a:solidFill>
              <a:srgbClr val="082055"/>
            </a:solidFill>
            <a:prstDash val="solid"/>
            <a:headEnd type="none" w="sm" len="sm"/>
            <a:tailEnd type="oval" w="lg" len="lg"/>
          </a:ln>
        </p:spPr>
        <p:txBody>
          <a:bodyPr/>
          <a:lstStyle/>
          <a:p>
            <a:pPr defTabSz="609630"/>
            <a:endParaRPr lang="fr-FR" sz="1200">
              <a:solidFill>
                <a:prstClr val="black"/>
              </a:solidFill>
              <a:latin typeface="Calibri"/>
            </a:endParaRPr>
          </a:p>
        </p:txBody>
      </p:sp>
      <p:sp>
        <p:nvSpPr>
          <p:cNvPr id="41" name="Freeform 10">
            <a:extLst>
              <a:ext uri="{FF2B5EF4-FFF2-40B4-BE49-F238E27FC236}">
                <a16:creationId xmlns:a16="http://schemas.microsoft.com/office/drawing/2014/main" id="{3F691445-23A8-5120-1046-DD072FE630A8}"/>
              </a:ext>
            </a:extLst>
          </p:cNvPr>
          <p:cNvSpPr/>
          <p:nvPr/>
        </p:nvSpPr>
        <p:spPr>
          <a:xfrm>
            <a:off x="13896267" y="3735268"/>
            <a:ext cx="1131727" cy="98612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tx2">
              <a:lumMod val="40000"/>
              <a:lumOff val="60000"/>
            </a:schemeClr>
          </a:solidFill>
        </p:spPr>
        <p:txBody>
          <a:bodyPr/>
          <a:lstStyle/>
          <a:p>
            <a:pPr defTabSz="609630"/>
            <a:endParaRPr lang="fr-FR" sz="1200">
              <a:solidFill>
                <a:prstClr val="black"/>
              </a:solidFill>
              <a:latin typeface="Calibri"/>
            </a:endParaRPr>
          </a:p>
        </p:txBody>
      </p:sp>
      <p:sp>
        <p:nvSpPr>
          <p:cNvPr id="2" name="Espace réservé du numéro de diapositive 1">
            <a:extLst>
              <a:ext uri="{FF2B5EF4-FFF2-40B4-BE49-F238E27FC236}">
                <a16:creationId xmlns:a16="http://schemas.microsoft.com/office/drawing/2014/main" id="{EAC2FFCF-4303-40DB-AF00-BEF45EEC5210}"/>
              </a:ext>
            </a:extLst>
          </p:cNvPr>
          <p:cNvSpPr>
            <a:spLocks noGrp="1"/>
          </p:cNvSpPr>
          <p:nvPr>
            <p:ph type="sldNum" sz="quarter" idx="12"/>
          </p:nvPr>
        </p:nvSpPr>
        <p:spPr>
          <a:xfrm>
            <a:off x="10515577" y="6538384"/>
            <a:ext cx="1422400" cy="243417"/>
          </a:xfrm>
        </p:spPr>
        <p:txBody>
          <a:bodyPr/>
          <a:lstStyle/>
          <a:p>
            <a:pPr defTabSz="609630"/>
            <a:fld id="{B6F15528-21DE-4FAA-801E-634DDDAF4B2B}" type="slidenum">
              <a:rPr lang="en-US" sz="2667">
                <a:solidFill>
                  <a:prstClr val="black">
                    <a:tint val="75000"/>
                  </a:prstClr>
                </a:solidFill>
                <a:latin typeface="Calibri"/>
              </a:rPr>
              <a:pPr defTabSz="609630"/>
              <a:t>5</a:t>
            </a:fld>
            <a:endParaRPr lang="en-US" sz="2667" dirty="0">
              <a:solidFill>
                <a:prstClr val="black">
                  <a:tint val="75000"/>
                </a:prstClr>
              </a:solidFill>
              <a:latin typeface="Calibri"/>
            </a:endParaRPr>
          </a:p>
        </p:txBody>
      </p:sp>
      <p:grpSp>
        <p:nvGrpSpPr>
          <p:cNvPr id="3" name="Group 5">
            <a:extLst>
              <a:ext uri="{FF2B5EF4-FFF2-40B4-BE49-F238E27FC236}">
                <a16:creationId xmlns:a16="http://schemas.microsoft.com/office/drawing/2014/main" id="{F54B5E43-9D96-F9E7-D7B2-1A1AB02125F9}"/>
              </a:ext>
            </a:extLst>
          </p:cNvPr>
          <p:cNvGrpSpPr/>
          <p:nvPr/>
        </p:nvGrpSpPr>
        <p:grpSpPr>
          <a:xfrm>
            <a:off x="-3231495" y="7848599"/>
            <a:ext cx="3587095" cy="1884101"/>
            <a:chOff x="0" y="0"/>
            <a:chExt cx="812800" cy="816448"/>
          </a:xfrm>
        </p:grpSpPr>
        <p:sp>
          <p:nvSpPr>
            <p:cNvPr id="4" name="Freeform 6">
              <a:extLst>
                <a:ext uri="{FF2B5EF4-FFF2-40B4-BE49-F238E27FC236}">
                  <a16:creationId xmlns:a16="http://schemas.microsoft.com/office/drawing/2014/main" id="{E8CB1854-39D6-B5AE-3FF8-870AA821E838}"/>
                </a:ext>
              </a:extLst>
            </p:cNvPr>
            <p:cNvSpPr/>
            <p:nvPr/>
          </p:nvSpPr>
          <p:spPr>
            <a:xfrm>
              <a:off x="0" y="0"/>
              <a:ext cx="812800" cy="816448"/>
            </a:xfrm>
            <a:custGeom>
              <a:avLst/>
              <a:gdLst/>
              <a:ahLst/>
              <a:cxnLst/>
              <a:rect l="l" t="t" r="r" b="b"/>
              <a:pathLst>
                <a:path w="812800" h="816448">
                  <a:moveTo>
                    <a:pt x="406400" y="0"/>
                  </a:moveTo>
                  <a:cubicBezTo>
                    <a:pt x="181951" y="0"/>
                    <a:pt x="0" y="182768"/>
                    <a:pt x="0" y="408224"/>
                  </a:cubicBezTo>
                  <a:cubicBezTo>
                    <a:pt x="0" y="633680"/>
                    <a:pt x="181951" y="816448"/>
                    <a:pt x="406400" y="816448"/>
                  </a:cubicBezTo>
                  <a:cubicBezTo>
                    <a:pt x="630849" y="816448"/>
                    <a:pt x="812800" y="633680"/>
                    <a:pt x="812800" y="408224"/>
                  </a:cubicBezTo>
                  <a:cubicBezTo>
                    <a:pt x="812800" y="182768"/>
                    <a:pt x="630849" y="0"/>
                    <a:pt x="406400" y="0"/>
                  </a:cubicBezTo>
                  <a:close/>
                </a:path>
              </a:pathLst>
            </a:custGeom>
            <a:solidFill>
              <a:srgbClr val="0C5B9A"/>
            </a:solidFill>
          </p:spPr>
          <p:txBody>
            <a:bodyPr/>
            <a:lstStyle/>
            <a:p>
              <a:pPr defTabSz="609630"/>
              <a:endParaRPr lang="fr-FR" sz="1200">
                <a:solidFill>
                  <a:prstClr val="black"/>
                </a:solidFill>
                <a:latin typeface="Calibri"/>
              </a:endParaRPr>
            </a:p>
          </p:txBody>
        </p:sp>
        <p:sp>
          <p:nvSpPr>
            <p:cNvPr id="5" name="TextBox 7">
              <a:extLst>
                <a:ext uri="{FF2B5EF4-FFF2-40B4-BE49-F238E27FC236}">
                  <a16:creationId xmlns:a16="http://schemas.microsoft.com/office/drawing/2014/main" id="{A52122B9-C623-41C8-FEA1-D02F6F2B8557}"/>
                </a:ext>
              </a:extLst>
            </p:cNvPr>
            <p:cNvSpPr txBox="1"/>
            <p:nvPr/>
          </p:nvSpPr>
          <p:spPr>
            <a:xfrm>
              <a:off x="76200" y="38442"/>
              <a:ext cx="660400" cy="701464"/>
            </a:xfrm>
            <a:prstGeom prst="rect">
              <a:avLst/>
            </a:prstGeom>
          </p:spPr>
          <p:txBody>
            <a:bodyPr lIns="33867" tIns="33867" rIns="33867" bIns="33867" rtlCol="0" anchor="ctr"/>
            <a:lstStyle/>
            <a:p>
              <a:pPr algn="ctr" defTabSz="609630">
                <a:lnSpc>
                  <a:spcPts val="1773"/>
                </a:lnSpc>
              </a:pPr>
              <a:endParaRPr sz="1200">
                <a:solidFill>
                  <a:prstClr val="black"/>
                </a:solidFill>
                <a:latin typeface="Calibri"/>
              </a:endParaRPr>
            </a:p>
          </p:txBody>
        </p:sp>
      </p:grpSp>
      <p:pic>
        <p:nvPicPr>
          <p:cNvPr id="7" name="Image 6">
            <a:extLst>
              <a:ext uri="{FF2B5EF4-FFF2-40B4-BE49-F238E27FC236}">
                <a16:creationId xmlns:a16="http://schemas.microsoft.com/office/drawing/2014/main" id="{3C6D8342-B584-EC3F-0CDB-3B45D44EC609}"/>
              </a:ext>
            </a:extLst>
          </p:cNvPr>
          <p:cNvPicPr>
            <a:picLocks noChangeAspect="1"/>
          </p:cNvPicPr>
          <p:nvPr/>
        </p:nvPicPr>
        <p:blipFill rotWithShape="1">
          <a:blip r:embed="rId3"/>
          <a:srcRect t="7111" b="18000"/>
          <a:stretch/>
        </p:blipFill>
        <p:spPr>
          <a:xfrm>
            <a:off x="2261201" y="745176"/>
            <a:ext cx="7669598" cy="51358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 Handling in Python [Complete Series] – PYnative">
            <a:extLst>
              <a:ext uri="{FF2B5EF4-FFF2-40B4-BE49-F238E27FC236}">
                <a16:creationId xmlns:a16="http://schemas.microsoft.com/office/drawing/2014/main" id="{223EAB52-D1F8-BA94-893D-2AD24E858B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244"/>
          <a:stretch/>
        </p:blipFill>
        <p:spPr bwMode="auto">
          <a:xfrm>
            <a:off x="-412345" y="0"/>
            <a:ext cx="1301668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054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me - The GitHub Blog">
            <a:extLst>
              <a:ext uri="{FF2B5EF4-FFF2-40B4-BE49-F238E27FC236}">
                <a16:creationId xmlns:a16="http://schemas.microsoft.com/office/drawing/2014/main" id="{796CA69C-6AF9-95A2-9F6C-6D7010FEC1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2300748" cy="14473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6C875D1-C3F8-434D-0B77-FF1D59B7A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335" y="723655"/>
            <a:ext cx="7990298" cy="5797462"/>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172CCFE2-5497-1082-ACF9-25234975ACC0}"/>
              </a:ext>
            </a:extLst>
          </p:cNvPr>
          <p:cNvSpPr txBox="1"/>
          <p:nvPr/>
        </p:nvSpPr>
        <p:spPr>
          <a:xfrm>
            <a:off x="411367" y="1807767"/>
            <a:ext cx="3046771" cy="4197559"/>
          </a:xfrm>
          <a:prstGeom prst="rect">
            <a:avLst/>
          </a:prstGeom>
          <a:noFill/>
        </p:spPr>
        <p:txBody>
          <a:bodyPr wrap="square">
            <a:spAutoFit/>
          </a:bodyPr>
          <a:lstStyle/>
          <a:p>
            <a:pPr algn="l">
              <a:lnSpc>
                <a:spcPct val="150000"/>
              </a:lnSpc>
              <a:buFont typeface="Arial" panose="020B0604020202020204" pitchFamily="34" charset="0"/>
              <a:buChar char="•"/>
            </a:pPr>
            <a:r>
              <a:rPr lang="en-US" b="0" i="0" dirty="0">
                <a:solidFill>
                  <a:srgbClr val="555555"/>
                </a:solidFill>
                <a:effectLst/>
                <a:highlight>
                  <a:srgbClr val="FFFFFF"/>
                </a:highlight>
                <a:latin typeface="Times New Roman" panose="02020603050405020304" pitchFamily="18" charset="0"/>
                <a:cs typeface="Times New Roman" panose="02020603050405020304" pitchFamily="18" charset="0"/>
              </a:rPr>
              <a:t>Working </a:t>
            </a:r>
            <a:r>
              <a:rPr lang="en-US" b="0" i="0" dirty="0" err="1">
                <a:solidFill>
                  <a:srgbClr val="555555"/>
                </a:solidFill>
                <a:effectLst/>
                <a:highlight>
                  <a:srgbClr val="FFFFFF"/>
                </a:highlight>
                <a:latin typeface="Times New Roman" panose="02020603050405020304" pitchFamily="18" charset="0"/>
                <a:cs typeface="Times New Roman" panose="02020603050405020304" pitchFamily="18" charset="0"/>
              </a:rPr>
              <a:t>dir</a:t>
            </a:r>
            <a:r>
              <a:rPr lang="en-US" b="0" i="0" dirty="0">
                <a:solidFill>
                  <a:srgbClr val="555555"/>
                </a:solidFill>
                <a:effectLst/>
                <a:highlight>
                  <a:srgbClr val="FFFFFF"/>
                </a:highlight>
                <a:latin typeface="Times New Roman" panose="02020603050405020304" pitchFamily="18" charset="0"/>
                <a:cs typeface="Times New Roman" panose="02020603050405020304" pitchFamily="18" charset="0"/>
              </a:rPr>
              <a:t>/workspace: Local file system</a:t>
            </a:r>
          </a:p>
          <a:p>
            <a:pPr algn="l">
              <a:lnSpc>
                <a:spcPct val="150000"/>
              </a:lnSpc>
              <a:buFont typeface="Arial" panose="020B0604020202020204" pitchFamily="34" charset="0"/>
              <a:buChar char="•"/>
            </a:pPr>
            <a:r>
              <a:rPr lang="en-US" b="0" i="0" dirty="0">
                <a:solidFill>
                  <a:srgbClr val="555555"/>
                </a:solidFill>
                <a:effectLst/>
                <a:highlight>
                  <a:srgbClr val="FFFFFF"/>
                </a:highlight>
                <a:latin typeface="Times New Roman" panose="02020603050405020304" pitchFamily="18" charset="0"/>
                <a:cs typeface="Times New Roman" panose="02020603050405020304" pitchFamily="18" charset="0"/>
              </a:rPr>
              <a:t>Staging area: Tracked files; prepare files to add to local repository</a:t>
            </a:r>
          </a:p>
          <a:p>
            <a:pPr algn="l">
              <a:lnSpc>
                <a:spcPct val="150000"/>
              </a:lnSpc>
              <a:buFont typeface="Arial" panose="020B0604020202020204" pitchFamily="34" charset="0"/>
              <a:buChar char="•"/>
            </a:pPr>
            <a:r>
              <a:rPr lang="en-US" b="0" i="0" dirty="0">
                <a:solidFill>
                  <a:srgbClr val="555555"/>
                </a:solidFill>
                <a:effectLst/>
                <a:highlight>
                  <a:srgbClr val="FFFFFF"/>
                </a:highlight>
                <a:latin typeface="Times New Roman" panose="02020603050405020304" pitchFamily="18" charset="0"/>
                <a:cs typeface="Times New Roman" panose="02020603050405020304" pitchFamily="18" charset="0"/>
              </a:rPr>
              <a:t>Local repository: Local version file control system</a:t>
            </a:r>
          </a:p>
          <a:p>
            <a:pPr algn="l">
              <a:lnSpc>
                <a:spcPct val="150000"/>
              </a:lnSpc>
              <a:buFont typeface="Arial" panose="020B0604020202020204" pitchFamily="34" charset="0"/>
              <a:buChar char="•"/>
            </a:pPr>
            <a:r>
              <a:rPr lang="en-US" b="0" i="0" dirty="0">
                <a:solidFill>
                  <a:srgbClr val="555555"/>
                </a:solidFill>
                <a:effectLst/>
                <a:highlight>
                  <a:srgbClr val="FFFFFF"/>
                </a:highlight>
                <a:latin typeface="Times New Roman" panose="02020603050405020304" pitchFamily="18" charset="0"/>
                <a:cs typeface="Times New Roman" panose="02020603050405020304" pitchFamily="18" charset="0"/>
              </a:rPr>
              <a:t>Remote repo: Public/Shared version file control system that local repos connect to.</a:t>
            </a:r>
          </a:p>
        </p:txBody>
      </p:sp>
    </p:spTree>
    <p:extLst>
      <p:ext uri="{BB962C8B-B14F-4D97-AF65-F5344CB8AC3E}">
        <p14:creationId xmlns:p14="http://schemas.microsoft.com/office/powerpoint/2010/main" val="2404613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ucun texte alternatif pour cette image">
            <a:extLst>
              <a:ext uri="{FF2B5EF4-FFF2-40B4-BE49-F238E27FC236}">
                <a16:creationId xmlns:a16="http://schemas.microsoft.com/office/drawing/2014/main" id="{6940AF37-F498-9A21-F354-FB2F56FD68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57"/>
          <a:stretch/>
        </p:blipFill>
        <p:spPr bwMode="auto">
          <a:xfrm>
            <a:off x="3352800" y="272845"/>
            <a:ext cx="5486400" cy="631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233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BEBA8EAE-BF5A-486C-A8C5-ECC9F3942E4B}">
                  <a14:imgProps xmlns:a14="http://schemas.microsoft.com/office/drawing/2010/main">
                    <a14:imgLayer r:embed="rId3">
                      <a14:imgEffect>
                        <a14:colorTemperature colorTemp="4557"/>
                      </a14:imgEffect>
                      <a14:imgEffect>
                        <a14:saturation sat="166000"/>
                      </a14:imgEffect>
                    </a14:imgLayer>
                  </a14:imgProps>
                </a:ext>
              </a:extLst>
            </a:blip>
            <a:stretch>
              <a:fillRect l="-2204" r="-2204"/>
            </a:stretch>
          </a:blipFill>
        </p:spPr>
        <p:txBody>
          <a:bodyPr/>
          <a:lstStyle/>
          <a:p>
            <a:endParaRPr lang="fr-FR" sz="1200"/>
          </a:p>
        </p:txBody>
      </p:sp>
      <p:sp>
        <p:nvSpPr>
          <p:cNvPr id="4" name="Freeform 4"/>
          <p:cNvSpPr/>
          <p:nvPr/>
        </p:nvSpPr>
        <p:spPr>
          <a:xfrm rot="13546296">
            <a:off x="8317135" y="-1091039"/>
            <a:ext cx="3286731" cy="7442601"/>
          </a:xfrm>
          <a:custGeom>
            <a:avLst/>
            <a:gdLst/>
            <a:ahLst/>
            <a:cxnLst/>
            <a:rect l="l" t="t" r="r" b="b"/>
            <a:pathLst>
              <a:path w="660400" h="1495435">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3665"/>
                </a:cubicBezTo>
                <a:lnTo>
                  <a:pt x="660400" y="1495435"/>
                </a:lnTo>
                <a:lnTo>
                  <a:pt x="0" y="1495435"/>
                </a:lnTo>
                <a:lnTo>
                  <a:pt x="0" y="344520"/>
                </a:lnTo>
                <a:cubicBezTo>
                  <a:pt x="1782" y="185660"/>
                  <a:pt x="93019" y="64045"/>
                  <a:pt x="220252" y="19070"/>
                </a:cubicBezTo>
                <a:close/>
              </a:path>
            </a:pathLst>
          </a:custGeom>
          <a:solidFill>
            <a:schemeClr val="tx2">
              <a:lumMod val="40000"/>
              <a:lumOff val="60000"/>
            </a:schemeClr>
          </a:solidFill>
        </p:spPr>
        <p:txBody>
          <a:bodyPr/>
          <a:lstStyle/>
          <a:p>
            <a:endParaRPr lang="fr-FR" sz="1200"/>
          </a:p>
        </p:txBody>
      </p:sp>
      <p:sp>
        <p:nvSpPr>
          <p:cNvPr id="7" name="AutoShape 7"/>
          <p:cNvSpPr/>
          <p:nvPr/>
        </p:nvSpPr>
        <p:spPr>
          <a:xfrm>
            <a:off x="685800" y="1068999"/>
            <a:ext cx="6880035" cy="0"/>
          </a:xfrm>
          <a:prstGeom prst="line">
            <a:avLst/>
          </a:prstGeom>
          <a:ln w="19050" cap="rnd">
            <a:solidFill>
              <a:srgbClr val="0D1226">
                <a:alpha val="49804"/>
              </a:srgbClr>
            </a:solidFill>
            <a:prstDash val="solid"/>
            <a:headEnd type="none" w="sm" len="sm"/>
            <a:tailEnd type="none" w="sm" len="sm"/>
          </a:ln>
        </p:spPr>
        <p:txBody>
          <a:bodyPr/>
          <a:lstStyle/>
          <a:p>
            <a:endParaRPr lang="fr-FR" sz="1200"/>
          </a:p>
        </p:txBody>
      </p:sp>
      <p:sp>
        <p:nvSpPr>
          <p:cNvPr id="15" name="TextBox 15"/>
          <p:cNvSpPr txBox="1"/>
          <p:nvPr/>
        </p:nvSpPr>
        <p:spPr>
          <a:xfrm>
            <a:off x="663659" y="2923427"/>
            <a:ext cx="5410200" cy="2173544"/>
          </a:xfrm>
          <a:prstGeom prst="rect">
            <a:avLst/>
          </a:prstGeom>
        </p:spPr>
        <p:txBody>
          <a:bodyPr lIns="0" tIns="0" rIns="0" bIns="0" rtlCol="0" anchor="t">
            <a:spAutoFit/>
          </a:bodyPr>
          <a:lstStyle/>
          <a:p>
            <a:pPr algn="ctr">
              <a:lnSpc>
                <a:spcPts val="5600"/>
              </a:lnSpc>
              <a:spcBef>
                <a:spcPct val="0"/>
              </a:spcBef>
            </a:pPr>
            <a:r>
              <a:rPr lang="en-US" sz="5867" dirty="0">
                <a:solidFill>
                  <a:srgbClr val="E2E0E1"/>
                </a:solidFill>
                <a:latin typeface="RoxboroughCF Bold"/>
              </a:rPr>
              <a:t>STM32 Cube2 Firmware package</a:t>
            </a:r>
          </a:p>
        </p:txBody>
      </p:sp>
      <p:sp>
        <p:nvSpPr>
          <p:cNvPr id="3" name="Espace réservé du numéro de diapositive 1">
            <a:extLst>
              <a:ext uri="{FF2B5EF4-FFF2-40B4-BE49-F238E27FC236}">
                <a16:creationId xmlns:a16="http://schemas.microsoft.com/office/drawing/2014/main" id="{D76DDB5D-0EA1-58EA-3302-9C377538F76A}"/>
              </a:ext>
            </a:extLst>
          </p:cNvPr>
          <p:cNvSpPr>
            <a:spLocks noGrp="1"/>
          </p:cNvSpPr>
          <p:nvPr>
            <p:ph type="sldNum" sz="quarter" idx="12"/>
          </p:nvPr>
        </p:nvSpPr>
        <p:spPr>
          <a:xfrm>
            <a:off x="10515577" y="6412776"/>
            <a:ext cx="1422400" cy="243417"/>
          </a:xfrm>
        </p:spPr>
        <p:txBody>
          <a:bodyPr/>
          <a:lstStyle/>
          <a:p>
            <a:fld id="{B6F15528-21DE-4FAA-801E-634DDDAF4B2B}" type="slidenum">
              <a:rPr lang="en-US" sz="2667"/>
              <a:pPr/>
              <a:t>9</a:t>
            </a:fld>
            <a:endParaRPr lang="en-US" sz="2667" dirty="0"/>
          </a:p>
        </p:txBody>
      </p:sp>
      <p:sp>
        <p:nvSpPr>
          <p:cNvPr id="5" name="Freeform 8">
            <a:extLst>
              <a:ext uri="{FF2B5EF4-FFF2-40B4-BE49-F238E27FC236}">
                <a16:creationId xmlns:a16="http://schemas.microsoft.com/office/drawing/2014/main" id="{2720E92A-C001-44DE-D115-F12986AC7130}"/>
              </a:ext>
            </a:extLst>
          </p:cNvPr>
          <p:cNvSpPr/>
          <p:nvPr/>
        </p:nvSpPr>
        <p:spPr>
          <a:xfrm>
            <a:off x="-2120049" y="526516"/>
            <a:ext cx="1077428" cy="542483"/>
          </a:xfrm>
          <a:custGeom>
            <a:avLst/>
            <a:gdLst/>
            <a:ahLst/>
            <a:cxnLst/>
            <a:rect l="l" t="t" r="r" b="b"/>
            <a:pathLst>
              <a:path w="1994492" h="1352628">
                <a:moveTo>
                  <a:pt x="0" y="0"/>
                </a:moveTo>
                <a:lnTo>
                  <a:pt x="1994492" y="0"/>
                </a:lnTo>
                <a:lnTo>
                  <a:pt x="1994492" y="1352628"/>
                </a:lnTo>
                <a:lnTo>
                  <a:pt x="0" y="13526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sz="1200"/>
          </a:p>
        </p:txBody>
      </p:sp>
      <p:sp>
        <p:nvSpPr>
          <p:cNvPr id="8" name="Freeform 9">
            <a:extLst>
              <a:ext uri="{FF2B5EF4-FFF2-40B4-BE49-F238E27FC236}">
                <a16:creationId xmlns:a16="http://schemas.microsoft.com/office/drawing/2014/main" id="{D454C462-8A1E-AAB6-95D9-D328157C8E53}"/>
              </a:ext>
            </a:extLst>
          </p:cNvPr>
          <p:cNvSpPr/>
          <p:nvPr/>
        </p:nvSpPr>
        <p:spPr>
          <a:xfrm>
            <a:off x="6908800" y="1955800"/>
            <a:ext cx="4170479" cy="3257277"/>
          </a:xfrm>
          <a:custGeom>
            <a:avLst/>
            <a:gdLst/>
            <a:ahLst/>
            <a:cxnLst/>
            <a:rect l="l" t="t" r="r" b="b"/>
            <a:pathLst>
              <a:path w="8690336" h="6241241">
                <a:moveTo>
                  <a:pt x="0" y="0"/>
                </a:moveTo>
                <a:lnTo>
                  <a:pt x="8690336" y="0"/>
                </a:lnTo>
                <a:lnTo>
                  <a:pt x="8690336" y="6241241"/>
                </a:lnTo>
                <a:lnTo>
                  <a:pt x="0" y="62412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sz="1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699</TotalTime>
  <Words>375</Words>
  <Application>Microsoft Office PowerPoint</Application>
  <PresentationFormat>Grand écran</PresentationFormat>
  <Paragraphs>59</Paragraphs>
  <Slides>13</Slides>
  <Notes>5</Notes>
  <HiddenSlides>0</HiddenSlides>
  <MMClips>0</MMClips>
  <ScaleCrop>false</ScaleCrop>
  <HeadingPairs>
    <vt:vector size="6" baseType="variant">
      <vt:variant>
        <vt:lpstr>Polices utilisées</vt:lpstr>
      </vt:variant>
      <vt:variant>
        <vt:i4>8</vt:i4>
      </vt:variant>
      <vt:variant>
        <vt:lpstr>Thème</vt:lpstr>
      </vt:variant>
      <vt:variant>
        <vt:i4>2</vt:i4>
      </vt:variant>
      <vt:variant>
        <vt:lpstr>Titres des diapositives</vt:lpstr>
      </vt:variant>
      <vt:variant>
        <vt:i4>13</vt:i4>
      </vt:variant>
    </vt:vector>
  </HeadingPairs>
  <TitlesOfParts>
    <vt:vector size="23" baseType="lpstr">
      <vt:lpstr>Aptos</vt:lpstr>
      <vt:lpstr>Aptos Display</vt:lpstr>
      <vt:lpstr>Arial</vt:lpstr>
      <vt:lpstr>Calibri</vt:lpstr>
      <vt:lpstr>Poppins Bold</vt:lpstr>
      <vt:lpstr>RoxboroughCF Bold</vt:lpstr>
      <vt:lpstr>Times New Roman</vt:lpstr>
      <vt:lpstr>Wingdings</vt:lpstr>
      <vt:lpstr>Thème Office</vt:lpstr>
      <vt:lpstr>Office Theme</vt:lpstr>
      <vt:lpstr>Summer internship 2024</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ayabenaziza</dc:creator>
  <cp:lastModifiedBy>ayabenaziza</cp:lastModifiedBy>
  <cp:revision>7</cp:revision>
  <dcterms:created xsi:type="dcterms:W3CDTF">2024-07-25T08:41:03Z</dcterms:created>
  <dcterms:modified xsi:type="dcterms:W3CDTF">2024-07-25T20:51:59Z</dcterms:modified>
</cp:coreProperties>
</file>